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69" r:id="rId3"/>
    <p:sldId id="292" r:id="rId4"/>
    <p:sldId id="288" r:id="rId5"/>
    <p:sldId id="266" r:id="rId6"/>
    <p:sldId id="281" r:id="rId7"/>
    <p:sldId id="267" r:id="rId8"/>
    <p:sldId id="295" r:id="rId9"/>
    <p:sldId id="289" r:id="rId10"/>
    <p:sldId id="290" r:id="rId11"/>
    <p:sldId id="291" r:id="rId12"/>
    <p:sldId id="258" r:id="rId13"/>
    <p:sldId id="261" r:id="rId14"/>
    <p:sldId id="262" r:id="rId15"/>
    <p:sldId id="263" r:id="rId16"/>
    <p:sldId id="264" r:id="rId17"/>
    <p:sldId id="265" r:id="rId18"/>
    <p:sldId id="272" r:id="rId1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0354" autoAdjust="0"/>
  </p:normalViewPr>
  <p:slideViewPr>
    <p:cSldViewPr>
      <p:cViewPr>
        <p:scale>
          <a:sx n="70" d="100"/>
          <a:sy n="70" d="100"/>
        </p:scale>
        <p:origin x="-510" y="12"/>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andaMMontero\AppData\Local\Microsoft\Windows\Temporary%20Internet%20Files\Content.IE5\0XJAV1I2\Datos%20Wand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DO"/>
  <c:style val="18"/>
  <c:chart>
    <c:plotArea>
      <c:layout/>
      <c:barChart>
        <c:barDir val="bar"/>
        <c:grouping val="clustered"/>
        <c:ser>
          <c:idx val="0"/>
          <c:order val="0"/>
          <c:dLbls>
            <c:txPr>
              <a:bodyPr/>
              <a:lstStyle/>
              <a:p>
                <a:pPr>
                  <a:defRPr sz="1400"/>
                </a:pPr>
                <a:endParaRPr lang="es-DO"/>
              </a:p>
            </c:txPr>
            <c:showVal val="1"/>
          </c:dLbls>
          <c:cat>
            <c:strRef>
              <c:f>'Empresas por Pais de origen'!$A$4:$A$22</c:f>
              <c:strCache>
                <c:ptCount val="19"/>
                <c:pt idx="0">
                  <c:v>Bermudas</c:v>
                </c:pt>
                <c:pt idx="1">
                  <c:v>Dinamarca</c:v>
                </c:pt>
                <c:pt idx="2">
                  <c:v>Costa Rica</c:v>
                </c:pt>
                <c:pt idx="3">
                  <c:v>Italia</c:v>
                </c:pt>
                <c:pt idx="4">
                  <c:v>Bahamas</c:v>
                </c:pt>
                <c:pt idx="5">
                  <c:v>Alemania</c:v>
                </c:pt>
                <c:pt idx="6">
                  <c:v>Islas Cayman</c:v>
                </c:pt>
                <c:pt idx="7">
                  <c:v>Francia</c:v>
                </c:pt>
                <c:pt idx="8">
                  <c:v>Colombia</c:v>
                </c:pt>
                <c:pt idx="9">
                  <c:v>Suiza</c:v>
                </c:pt>
                <c:pt idx="10">
                  <c:v>Canadá</c:v>
                </c:pt>
                <c:pt idx="11">
                  <c:v>Venezuela</c:v>
                </c:pt>
                <c:pt idx="12">
                  <c:v>México</c:v>
                </c:pt>
                <c:pt idx="13">
                  <c:v>Reino Unido</c:v>
                </c:pt>
                <c:pt idx="14">
                  <c:v>Paises Bajos </c:v>
                </c:pt>
                <c:pt idx="15">
                  <c:v>España</c:v>
                </c:pt>
                <c:pt idx="16">
                  <c:v>Islas Vírgenes Británicas</c:v>
                </c:pt>
                <c:pt idx="17">
                  <c:v>Estados Unidos</c:v>
                </c:pt>
                <c:pt idx="18">
                  <c:v>Panamá</c:v>
                </c:pt>
              </c:strCache>
            </c:strRef>
          </c:cat>
          <c:val>
            <c:numRef>
              <c:f>'Empresas por Pais de origen'!$C$4:$C$22</c:f>
              <c:numCache>
                <c:formatCode>0.0%</c:formatCode>
                <c:ptCount val="19"/>
                <c:pt idx="0">
                  <c:v>1.0068334856955574E-2</c:v>
                </c:pt>
                <c:pt idx="1">
                  <c:v>1.0649258372657821E-2</c:v>
                </c:pt>
                <c:pt idx="2">
                  <c:v>1.0740693461467925E-2</c:v>
                </c:pt>
                <c:pt idx="3">
                  <c:v>1.1735116631225955E-2</c:v>
                </c:pt>
                <c:pt idx="4">
                  <c:v>1.2795408573699615E-2</c:v>
                </c:pt>
                <c:pt idx="5">
                  <c:v>1.5271612813766614E-2</c:v>
                </c:pt>
                <c:pt idx="6">
                  <c:v>1.6576027566170156E-2</c:v>
                </c:pt>
                <c:pt idx="7">
                  <c:v>1.8140899163786171E-2</c:v>
                </c:pt>
                <c:pt idx="8">
                  <c:v>1.8941444436494429E-2</c:v>
                </c:pt>
                <c:pt idx="9">
                  <c:v>1.900234198108058E-2</c:v>
                </c:pt>
                <c:pt idx="10">
                  <c:v>1.94751412849666E-2</c:v>
                </c:pt>
                <c:pt idx="11">
                  <c:v>2.2221389738781499E-2</c:v>
                </c:pt>
                <c:pt idx="12">
                  <c:v>3.3065236183936163E-2</c:v>
                </c:pt>
                <c:pt idx="13">
                  <c:v>3.9617314858592545E-2</c:v>
                </c:pt>
                <c:pt idx="14">
                  <c:v>4.5337245453146095E-2</c:v>
                </c:pt>
                <c:pt idx="15">
                  <c:v>0.1280279439834914</c:v>
                </c:pt>
                <c:pt idx="16">
                  <c:v>0.12868574399133867</c:v>
                </c:pt>
                <c:pt idx="17">
                  <c:v>0.13467199037854305</c:v>
                </c:pt>
                <c:pt idx="18">
                  <c:v>0.16825245884932755</c:v>
                </c:pt>
              </c:numCache>
            </c:numRef>
          </c:val>
        </c:ser>
        <c:axId val="55398400"/>
        <c:axId val="55399936"/>
      </c:barChart>
      <c:catAx>
        <c:axId val="55398400"/>
        <c:scaling>
          <c:orientation val="minMax"/>
        </c:scaling>
        <c:axPos val="l"/>
        <c:tickLblPos val="nextTo"/>
        <c:txPr>
          <a:bodyPr/>
          <a:lstStyle/>
          <a:p>
            <a:pPr>
              <a:defRPr sz="1200"/>
            </a:pPr>
            <a:endParaRPr lang="es-DO"/>
          </a:p>
        </c:txPr>
        <c:crossAx val="55399936"/>
        <c:crosses val="autoZero"/>
        <c:auto val="1"/>
        <c:lblAlgn val="ctr"/>
        <c:lblOffset val="100"/>
      </c:catAx>
      <c:valAx>
        <c:axId val="55399936"/>
        <c:scaling>
          <c:orientation val="minMax"/>
        </c:scaling>
        <c:delete val="1"/>
        <c:axPos val="b"/>
        <c:numFmt formatCode="0.0%" sourceLinked="1"/>
        <c:tickLblPos val="none"/>
        <c:crossAx val="55398400"/>
        <c:crosses val="autoZero"/>
        <c:crossBetween val="between"/>
      </c:valAx>
    </c:plotArea>
    <c:plotVisOnly val="1"/>
    <c:dispBlanksAs val="gap"/>
  </c:chart>
  <c:txPr>
    <a:bodyPr/>
    <a:lstStyle/>
    <a:p>
      <a:pPr>
        <a:defRPr sz="1800"/>
      </a:pPr>
      <a:endParaRPr lang="es-D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DO"/>
  <c:style val="21"/>
  <c:chart>
    <c:autoTitleDeleted val="1"/>
    <c:plotArea>
      <c:layout/>
      <c:barChart>
        <c:barDir val="col"/>
        <c:grouping val="clustered"/>
        <c:ser>
          <c:idx val="0"/>
          <c:order val="0"/>
          <c:dLbls>
            <c:txPr>
              <a:bodyPr/>
              <a:lstStyle/>
              <a:p>
                <a:pPr>
                  <a:defRPr sz="1800"/>
                </a:pPr>
                <a:endParaRPr lang="es-DO"/>
              </a:p>
            </c:txPr>
            <c:showVal val="1"/>
          </c:dLbls>
          <c:cat>
            <c:numRef>
              <c:f>Sheet1!$A$12:$A$16</c:f>
              <c:numCache>
                <c:formatCode>General</c:formatCode>
                <c:ptCount val="5"/>
                <c:pt idx="0">
                  <c:v>2007</c:v>
                </c:pt>
                <c:pt idx="1">
                  <c:v>2008</c:v>
                </c:pt>
                <c:pt idx="2">
                  <c:v>2009</c:v>
                </c:pt>
                <c:pt idx="3">
                  <c:v>2010</c:v>
                </c:pt>
                <c:pt idx="4">
                  <c:v>2011</c:v>
                </c:pt>
              </c:numCache>
            </c:numRef>
          </c:cat>
          <c:val>
            <c:numRef>
              <c:f>Sheet1!$B$12:$B$16</c:f>
              <c:numCache>
                <c:formatCode>General</c:formatCode>
                <c:ptCount val="5"/>
                <c:pt idx="0">
                  <c:v>10.7</c:v>
                </c:pt>
                <c:pt idx="1">
                  <c:v>10.1</c:v>
                </c:pt>
                <c:pt idx="2">
                  <c:v>9.5</c:v>
                </c:pt>
                <c:pt idx="3">
                  <c:v>9.1999999999999993</c:v>
                </c:pt>
                <c:pt idx="4">
                  <c:v>9.1</c:v>
                </c:pt>
              </c:numCache>
            </c:numRef>
          </c:val>
        </c:ser>
        <c:dLbls>
          <c:showVal val="1"/>
        </c:dLbls>
        <c:overlap val="-25"/>
        <c:axId val="80747904"/>
        <c:axId val="80881152"/>
      </c:barChart>
      <c:catAx>
        <c:axId val="80747904"/>
        <c:scaling>
          <c:orientation val="minMax"/>
        </c:scaling>
        <c:axPos val="b"/>
        <c:numFmt formatCode="General" sourceLinked="1"/>
        <c:majorTickMark val="none"/>
        <c:tickLblPos val="nextTo"/>
        <c:txPr>
          <a:bodyPr/>
          <a:lstStyle/>
          <a:p>
            <a:pPr>
              <a:defRPr sz="1900"/>
            </a:pPr>
            <a:endParaRPr lang="es-DO"/>
          </a:p>
        </c:txPr>
        <c:crossAx val="80881152"/>
        <c:crosses val="autoZero"/>
        <c:auto val="1"/>
        <c:lblAlgn val="ctr"/>
        <c:lblOffset val="100"/>
      </c:catAx>
      <c:valAx>
        <c:axId val="80881152"/>
        <c:scaling>
          <c:orientation val="minMax"/>
          <c:min val="0"/>
        </c:scaling>
        <c:delete val="1"/>
        <c:axPos val="l"/>
        <c:numFmt formatCode="General" sourceLinked="1"/>
        <c:tickLblPos val="none"/>
        <c:crossAx val="80747904"/>
        <c:crosses val="autoZero"/>
        <c:crossBetween val="between"/>
      </c:valAx>
      <c:spPr>
        <a:noFill/>
        <a:ln>
          <a:noFill/>
        </a:ln>
      </c:spPr>
    </c:plotArea>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35E54-C85C-4643-8C60-ED758D3F98DE}" type="datetimeFigureOut">
              <a:rPr lang="es-DO" smtClean="0"/>
              <a:pPr/>
              <a:t>14/11/2012</a:t>
            </a:fld>
            <a:endParaRPr lang="es-D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A0C5F-94FD-44C7-B35A-534C8C7CCFB8}" type="slidenum">
              <a:rPr lang="es-DO" smtClean="0"/>
              <a:pPr/>
              <a:t>‹#›</a:t>
            </a:fld>
            <a:endParaRPr lang="es-DO"/>
          </a:p>
        </p:txBody>
      </p:sp>
    </p:spTree>
    <p:extLst>
      <p:ext uri="{BB962C8B-B14F-4D97-AF65-F5344CB8AC3E}">
        <p14:creationId xmlns:p14="http://schemas.microsoft.com/office/powerpoint/2010/main" xmlns="" val="23527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sz="800"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1</a:t>
            </a:fld>
            <a:endParaRPr lang="es-D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5</a:t>
            </a:fld>
            <a:endParaRPr lang="es-D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6</a:t>
            </a:fld>
            <a:endParaRPr lang="es-D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7</a:t>
            </a:fld>
            <a:endParaRPr lang="es-D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8</a:t>
            </a:fld>
            <a:endParaRPr lang="es-D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a:t>
            </a:r>
            <a:r>
              <a:rPr lang="en-US" baseline="0" noProof="0" dirty="0" smtClean="0"/>
              <a:t> ALP was introduced in the Dominican Republic legislation in 1992, but it didn’t explain or give any guidelines of how can be implemented. Further legislation in 2006 offered more support to the ALP implementation. By a secondary legislation in 2011, the specific guidelines to implement and the obligation by tax payers was introduced. </a:t>
            </a:r>
          </a:p>
          <a:p>
            <a:endParaRPr lang="en-US" baseline="0" noProof="0" dirty="0" smtClean="0"/>
          </a:p>
          <a:p>
            <a:r>
              <a:rPr lang="en-US" baseline="0" noProof="0" dirty="0" smtClean="0"/>
              <a:t>The ALP states: </a:t>
            </a:r>
            <a:r>
              <a:rPr lang="en-US" sz="1200" i="1" kern="1200" dirty="0" smtClean="0">
                <a:solidFill>
                  <a:schemeClr val="tx1"/>
                </a:solidFill>
                <a:latin typeface="+mn-lt"/>
                <a:ea typeface="+mn-ea"/>
                <a:cs typeface="+mn-cs"/>
              </a:rPr>
              <a:t> </a:t>
            </a:r>
            <a:endParaRPr lang="es-DO"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"Legal acts concluded between a local company with foreign capital and a natural person or legal entity domiciled abroad, that directly or indirectly controls it, will be considered, in principle, to be done between independent parties when the provisions are consistent with normal market practices between independent entities ... "</a:t>
            </a:r>
            <a:endParaRPr lang="es-DO" sz="1200" kern="1200" dirty="0" smtClean="0">
              <a:solidFill>
                <a:schemeClr val="tx1"/>
              </a:solidFill>
              <a:latin typeface="+mn-lt"/>
              <a:ea typeface="+mn-ea"/>
              <a:cs typeface="+mn-cs"/>
            </a:endParaRPr>
          </a:p>
          <a:p>
            <a:endParaRPr lang="en-US" noProof="0"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9</a:t>
            </a:fld>
            <a:endParaRPr lang="es-D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The amendment to Article 281 in 2006, by Law 495-06, introduced elements that were necessary for the determination and evaluation of transfer pricing between related companies; Als</a:t>
            </a:r>
            <a:r>
              <a:rPr lang="en-US" sz="1200" i="1" kern="1200" baseline="0" dirty="0" smtClean="0">
                <a:solidFill>
                  <a:schemeClr val="tx1"/>
                </a:solidFill>
                <a:latin typeface="+mn-lt"/>
                <a:ea typeface="+mn-ea"/>
                <a:cs typeface="+mn-cs"/>
              </a:rPr>
              <a:t>o </a:t>
            </a:r>
            <a:r>
              <a:rPr lang="en-US" baseline="0" noProof="0" dirty="0" smtClean="0"/>
              <a:t>focused in developing a method to audit the Hotel industry, because this industry reported looses in their financial statements </a:t>
            </a:r>
          </a:p>
        </p:txBody>
      </p:sp>
      <p:sp>
        <p:nvSpPr>
          <p:cNvPr id="4" name="Slide Number Placeholder 3"/>
          <p:cNvSpPr>
            <a:spLocks noGrp="1"/>
          </p:cNvSpPr>
          <p:nvPr>
            <p:ph type="sldNum" sz="quarter" idx="10"/>
          </p:nvPr>
        </p:nvSpPr>
        <p:spPr/>
        <p:txBody>
          <a:bodyPr/>
          <a:lstStyle/>
          <a:p>
            <a:fld id="{0B4A0C5F-94FD-44C7-B35A-534C8C7CCFB8}" type="slidenum">
              <a:rPr lang="es-DO" smtClean="0"/>
              <a:pPr/>
              <a:t>10</a:t>
            </a:fld>
            <a:endParaRPr lang="es-D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The Dominican legislation also contained provisions on the economic reality of transactions (substance over form); assessments of income from exports and imports; as well as the ability to estimate ex officio, the taxable income based on averages, coefficients and other indexes, which complement the transfer pricing regulations.</a:t>
            </a:r>
            <a:endParaRPr lang="es-DO" sz="1200" kern="1200" dirty="0" smtClean="0">
              <a:solidFill>
                <a:schemeClr val="tx1"/>
              </a:solidFill>
              <a:latin typeface="+mn-lt"/>
              <a:ea typeface="+mn-ea"/>
              <a:cs typeface="+mn-cs"/>
            </a:endParaRPr>
          </a:p>
          <a:p>
            <a:endParaRPr lang="en-US" baseline="0" noProof="0" dirty="0" smtClean="0"/>
          </a:p>
        </p:txBody>
      </p:sp>
      <p:sp>
        <p:nvSpPr>
          <p:cNvPr id="4" name="Slide Number Placeholder 3"/>
          <p:cNvSpPr>
            <a:spLocks noGrp="1"/>
          </p:cNvSpPr>
          <p:nvPr>
            <p:ph type="sldNum" sz="quarter" idx="10"/>
          </p:nvPr>
        </p:nvSpPr>
        <p:spPr/>
        <p:txBody>
          <a:bodyPr/>
          <a:lstStyle/>
          <a:p>
            <a:fld id="{0B4A0C5F-94FD-44C7-B35A-534C8C7CCFB8}" type="slidenum">
              <a:rPr lang="es-DO" smtClean="0"/>
              <a:pPr/>
              <a:t>11</a:t>
            </a:fld>
            <a:endParaRPr lang="es-D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dirty="0"/>
          </a:p>
        </p:txBody>
      </p:sp>
      <p:sp>
        <p:nvSpPr>
          <p:cNvPr id="4" name="Slide Number Placeholder 3"/>
          <p:cNvSpPr>
            <a:spLocks noGrp="1"/>
          </p:cNvSpPr>
          <p:nvPr>
            <p:ph type="sldNum" sz="quarter" idx="10"/>
          </p:nvPr>
        </p:nvSpPr>
        <p:spPr/>
        <p:txBody>
          <a:bodyPr/>
          <a:lstStyle/>
          <a:p>
            <a:fld id="{0B4A0C5F-94FD-44C7-B35A-534C8C7CCFB8}" type="slidenum">
              <a:rPr lang="es-DO" smtClean="0"/>
              <a:pPr/>
              <a:t>12</a:t>
            </a:fld>
            <a:endParaRPr lang="es-D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2C4D1B1-3A3B-4189-804B-B8B4A6F4AA28}" type="datetimeFigureOut">
              <a:rPr lang="es-DO" smtClean="0"/>
              <a:pPr/>
              <a:t>14/11/2012</a:t>
            </a:fld>
            <a:endParaRPr lang="es-DO"/>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s-DO"/>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C921942C-305F-4ED2-ADD8-47CF4A227FA9}" type="slidenum">
              <a:rPr lang="es-DO" smtClean="0"/>
              <a:pPr/>
              <a:t>‹#›</a:t>
            </a:fld>
            <a:endParaRPr lang="es-DO"/>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921942C-305F-4ED2-ADD8-47CF4A227FA9}" type="slidenum">
              <a:rPr lang="es-DO" smtClean="0"/>
              <a:pPr/>
              <a:t>‹#›</a:t>
            </a:fld>
            <a:endParaRPr lang="es-DO"/>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C921942C-305F-4ED2-ADD8-47CF4A227FA9}" type="slidenum">
              <a:rPr lang="es-DO" smtClean="0"/>
              <a:pPr/>
              <a:t>‹#›</a:t>
            </a:fld>
            <a:endParaRPr lang="es-DO"/>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4D1B1-3A3B-4189-804B-B8B4A6F4AA28}" type="datetimeFigureOut">
              <a:rPr lang="es-DO" smtClean="0"/>
              <a:pPr/>
              <a:t>14/11/2012</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921942C-305F-4ED2-ADD8-47CF4A227FA9}" type="slidenum">
              <a:rPr lang="es-DO" smtClean="0"/>
              <a:pPr/>
              <a:t>‹#›</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2C4D1B1-3A3B-4189-804B-B8B4A6F4AA28}" type="datetimeFigureOut">
              <a:rPr lang="es-DO" smtClean="0"/>
              <a:pPr/>
              <a:t>14/11/2012</a:t>
            </a:fld>
            <a:endParaRPr lang="es-DO"/>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s-DO"/>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C921942C-305F-4ED2-ADD8-47CF4A227FA9}" type="slidenum">
              <a:rPr lang="es-DO" smtClean="0"/>
              <a:pPr/>
              <a:t>‹#›</a:t>
            </a:fld>
            <a:endParaRPr lang="es-DO"/>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ndo_DGII"/>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454919"/>
            <a:ext cx="7772400" cy="1470025"/>
          </a:xfrm>
        </p:spPr>
        <p:txBody>
          <a:bodyPr>
            <a:normAutofit fontScale="90000"/>
          </a:bodyPr>
          <a:lstStyle/>
          <a:p>
            <a:r>
              <a:rPr lang="en-US" dirty="0" smtClean="0"/>
              <a:t>Practice </a:t>
            </a:r>
            <a:r>
              <a:rPr lang="en-US" dirty="0" smtClean="0"/>
              <a:t>and legislation on Transfer Pricing in Dominican </a:t>
            </a:r>
            <a:r>
              <a:rPr lang="en-US" dirty="0" smtClean="0"/>
              <a:t>Republic </a:t>
            </a:r>
            <a:endParaRPr lang="en-US" dirty="0"/>
          </a:p>
        </p:txBody>
      </p:sp>
      <p:sp>
        <p:nvSpPr>
          <p:cNvPr id="3" name="Subtitle 2"/>
          <p:cNvSpPr>
            <a:spLocks noGrp="1"/>
          </p:cNvSpPr>
          <p:nvPr>
            <p:ph type="subTitle" idx="1"/>
          </p:nvPr>
        </p:nvSpPr>
        <p:spPr>
          <a:xfrm>
            <a:off x="1331640" y="4556720"/>
            <a:ext cx="6400800" cy="1752600"/>
          </a:xfrm>
        </p:spPr>
        <p:txBody>
          <a:bodyPr>
            <a:normAutofit/>
          </a:bodyPr>
          <a:lstStyle/>
          <a:p>
            <a:r>
              <a:rPr lang="en-US" sz="3000" dirty="0" smtClean="0"/>
              <a:t>Wanda M. Montero</a:t>
            </a:r>
          </a:p>
          <a:p>
            <a:endParaRPr lang="en-US" sz="2200" dirty="0" smtClean="0"/>
          </a:p>
          <a:p>
            <a:r>
              <a:rPr lang="en-US" sz="2200" dirty="0" smtClean="0"/>
              <a:t>Oslo</a:t>
            </a:r>
            <a:r>
              <a:rPr lang="en-US" sz="2200" smtClean="0"/>
              <a:t>, Norway</a:t>
            </a:r>
            <a:endParaRPr lang="en-US" sz="2800" dirty="0" smtClean="0"/>
          </a:p>
          <a:p>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Framework</a:t>
            </a:r>
            <a:endParaRPr lang="en-US" dirty="0"/>
          </a:p>
        </p:txBody>
      </p:sp>
      <p:sp>
        <p:nvSpPr>
          <p:cNvPr id="9" name="Content Placeholder 8"/>
          <p:cNvSpPr>
            <a:spLocks noGrp="1"/>
          </p:cNvSpPr>
          <p:nvPr>
            <p:ph idx="1"/>
          </p:nvPr>
        </p:nvSpPr>
        <p:spPr>
          <a:xfrm>
            <a:off x="457200" y="1600200"/>
            <a:ext cx="8229600" cy="4997152"/>
          </a:xfrm>
        </p:spPr>
        <p:txBody>
          <a:bodyPr>
            <a:normAutofit/>
          </a:bodyPr>
          <a:lstStyle/>
          <a:p>
            <a:pPr marL="0" indent="0" algn="just">
              <a:buNone/>
            </a:pPr>
            <a:r>
              <a:rPr lang="en-US" i="1" dirty="0" smtClean="0"/>
              <a:t>“In </a:t>
            </a:r>
            <a:r>
              <a:rPr lang="en-US" i="1" dirty="0"/>
              <a:t>the case of the hotel sector of all inclusive, whose business has particular links with related parties overseas, the Tax Administration may define advance pricing agreements (APA) about the prices or rates that will be recognized on the basis of parameters of comparability by areas, analysis of costs and other variables of impact in the hotel business in all inclusive. </a:t>
            </a:r>
            <a:endParaRPr lang="en-US" i="1" dirty="0" smtClean="0"/>
          </a:p>
          <a:p>
            <a:pPr marL="329184" lvl="1" indent="0" algn="just">
              <a:buFont typeface="Cambria" pitchFamily="18" charset="0"/>
              <a:buChar char="–"/>
            </a:pPr>
            <a:r>
              <a:rPr lang="en-US" sz="2000" i="1" dirty="0" smtClean="0"/>
              <a:t>For </a:t>
            </a:r>
            <a:r>
              <a:rPr lang="en-US" sz="2000" i="1" dirty="0"/>
              <a:t>the signing of the APA, the sector will be represented by the </a:t>
            </a:r>
            <a:r>
              <a:rPr lang="en-US" sz="2000" i="1" dirty="0" smtClean="0"/>
              <a:t>	National </a:t>
            </a:r>
            <a:r>
              <a:rPr lang="en-US" sz="2000" i="1" dirty="0"/>
              <a:t>Association of Hotels and Restaurants (ASONAHORES). </a:t>
            </a:r>
            <a:endParaRPr lang="en-US" sz="2000" i="1" dirty="0" smtClean="0"/>
          </a:p>
          <a:p>
            <a:pPr marL="329184" lvl="1" indent="0" algn="just">
              <a:buFont typeface="Cambria" pitchFamily="18" charset="0"/>
              <a:buChar char="–"/>
            </a:pPr>
            <a:r>
              <a:rPr lang="en-US" sz="2000" i="1" dirty="0" smtClean="0"/>
              <a:t>The </a:t>
            </a:r>
            <a:r>
              <a:rPr lang="en-US" sz="2000" i="1" dirty="0"/>
              <a:t>agreements will be published by resolution and its validity shall be </a:t>
            </a:r>
            <a:r>
              <a:rPr lang="en-US" sz="2000" i="1" dirty="0" smtClean="0"/>
              <a:t>18 </a:t>
            </a:r>
            <a:r>
              <a:rPr lang="en-US" sz="2000" i="1" dirty="0"/>
              <a:t>months. The subsequent agreements may have a </a:t>
            </a:r>
            <a:r>
              <a:rPr lang="en-US" sz="2000" i="1" dirty="0" smtClean="0"/>
              <a:t>duration </a:t>
            </a:r>
            <a:r>
              <a:rPr lang="en-US" sz="2000" i="1" dirty="0"/>
              <a:t>of up to 36 months. </a:t>
            </a:r>
            <a:endParaRPr lang="en-US" sz="2000" i="1" dirty="0" smtClean="0"/>
          </a:p>
          <a:p>
            <a:pPr marL="329184" lvl="1" indent="0" algn="just">
              <a:buFont typeface="Cambria" pitchFamily="18" charset="0"/>
              <a:buChar char="–"/>
            </a:pPr>
            <a:r>
              <a:rPr lang="en-US" sz="2000" i="1" dirty="0" smtClean="0"/>
              <a:t>In </a:t>
            </a:r>
            <a:r>
              <a:rPr lang="en-US" sz="2000" i="1" dirty="0"/>
              <a:t>cases that an Advance Pricing Agreement </a:t>
            </a:r>
            <a:r>
              <a:rPr lang="en-US" sz="2000" i="1" dirty="0" smtClean="0"/>
              <a:t>have </a:t>
            </a:r>
            <a:r>
              <a:rPr lang="en-US" sz="2000" i="1" dirty="0"/>
              <a:t>expired, and there is not a new agreement, the previous agreement hall continue in force until approved the new </a:t>
            </a:r>
            <a:r>
              <a:rPr lang="en-US" sz="2000" i="1" dirty="0" smtClean="0"/>
              <a:t>APA…”</a:t>
            </a:r>
            <a:endParaRPr lang="es-DO" sz="2000" i="1" dirty="0"/>
          </a:p>
          <a:p>
            <a:pPr algn="just">
              <a:buNone/>
            </a:pPr>
            <a:endParaRPr lang="es-DO" i="1"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Framework</a:t>
            </a:r>
            <a:endParaRPr lang="en-US" dirty="0"/>
          </a:p>
        </p:txBody>
      </p:sp>
      <p:sp>
        <p:nvSpPr>
          <p:cNvPr id="9" name="Content Placeholder 8"/>
          <p:cNvSpPr>
            <a:spLocks noGrp="1"/>
          </p:cNvSpPr>
          <p:nvPr>
            <p:ph idx="1"/>
          </p:nvPr>
        </p:nvSpPr>
        <p:spPr>
          <a:xfrm>
            <a:off x="457200" y="1744216"/>
            <a:ext cx="8229600" cy="4205064"/>
          </a:xfrm>
        </p:spPr>
        <p:txBody>
          <a:bodyPr>
            <a:normAutofit/>
          </a:bodyPr>
          <a:lstStyle/>
          <a:p>
            <a:pPr algn="just"/>
            <a:r>
              <a:rPr lang="es-DO" sz="2800" dirty="0" err="1" smtClean="0"/>
              <a:t>Determination</a:t>
            </a:r>
            <a:r>
              <a:rPr lang="es-DO" sz="2800" dirty="0" smtClean="0"/>
              <a:t> Ex–oficio</a:t>
            </a:r>
          </a:p>
          <a:p>
            <a:pPr algn="just">
              <a:buNone/>
            </a:pPr>
            <a:r>
              <a:rPr lang="es-DO" dirty="0" smtClean="0"/>
              <a:t>	</a:t>
            </a:r>
            <a:r>
              <a:rPr lang="en-US" dirty="0" smtClean="0"/>
              <a:t>Tax Code allow to discard the Affidavits that did not deserve faith, because are not reliable or accurate, and in turn, empower the Tax Administration, in such cases, proceed to determine the tax obligation, even though the taxpayer has an organized accounting with books and accounting records up to date.</a:t>
            </a:r>
            <a:endParaRPr lang="es-DO" dirty="0" smtClean="0"/>
          </a:p>
          <a:p>
            <a:pPr algn="just"/>
            <a:endParaRPr lang="es-DO"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DO" dirty="0" smtClean="0"/>
              <a:t>Sector </a:t>
            </a:r>
            <a:r>
              <a:rPr lang="es-DO" dirty="0" err="1" smtClean="0"/>
              <a:t>Audit</a:t>
            </a:r>
            <a:r>
              <a:rPr lang="es-DO" dirty="0" smtClean="0"/>
              <a:t> </a:t>
            </a:r>
            <a:r>
              <a:rPr lang="es-DO" dirty="0" err="1" smtClean="0"/>
              <a:t>Strategy</a:t>
            </a:r>
            <a:endParaRPr lang="es-DO" dirty="0"/>
          </a:p>
        </p:txBody>
      </p:sp>
      <p:sp>
        <p:nvSpPr>
          <p:cNvPr id="8" name="Content Placeholder 7"/>
          <p:cNvSpPr>
            <a:spLocks noGrp="1"/>
          </p:cNvSpPr>
          <p:nvPr>
            <p:ph idx="1"/>
          </p:nvPr>
        </p:nvSpPr>
        <p:spPr/>
        <p:txBody>
          <a:bodyPr/>
          <a:lstStyle/>
          <a:p>
            <a:pPr marL="514350" indent="-514350">
              <a:buNone/>
            </a:pPr>
            <a:r>
              <a:rPr lang="es-DO" dirty="0" err="1" smtClean="0"/>
              <a:t>Tax</a:t>
            </a:r>
            <a:r>
              <a:rPr lang="es-DO" dirty="0" smtClean="0"/>
              <a:t> Base:  </a:t>
            </a:r>
            <a:r>
              <a:rPr lang="en-US" dirty="0" smtClean="0"/>
              <a:t>based on the </a:t>
            </a:r>
            <a:r>
              <a:rPr lang="en-US" dirty="0">
                <a:solidFill>
                  <a:srgbClr val="FF0000"/>
                </a:solidFill>
              </a:rPr>
              <a:t>hotel rate </a:t>
            </a:r>
            <a:r>
              <a:rPr lang="en-US" dirty="0"/>
              <a:t>at which the guest or final consumer overseas pay per night; </a:t>
            </a:r>
            <a:endParaRPr lang="en-US" dirty="0" smtClean="0"/>
          </a:p>
          <a:p>
            <a:pPr marL="514350" indent="-514350">
              <a:buFont typeface="+mj-lt"/>
              <a:buAutoNum type="arabicPeriod"/>
            </a:pPr>
            <a:endParaRPr lang="es-DO" dirty="0"/>
          </a:p>
          <a:p>
            <a:pPr marL="514350" indent="-514350">
              <a:buNone/>
            </a:pPr>
            <a:endParaRPr lang="es-DO"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Sector Audit Strategy</a:t>
            </a:r>
            <a:endParaRPr lang="en-US" dirty="0"/>
          </a:p>
        </p:txBody>
      </p:sp>
      <p:sp>
        <p:nvSpPr>
          <p:cNvPr id="8" name="Content Placeholder 7"/>
          <p:cNvSpPr>
            <a:spLocks noGrp="1"/>
          </p:cNvSpPr>
          <p:nvPr>
            <p:ph idx="1"/>
          </p:nvPr>
        </p:nvSpPr>
        <p:spPr/>
        <p:txBody>
          <a:bodyPr>
            <a:normAutofit/>
          </a:bodyPr>
          <a:lstStyle/>
          <a:p>
            <a:pPr marL="514350" indent="-514350">
              <a:buNone/>
            </a:pPr>
            <a:r>
              <a:rPr lang="en-US" dirty="0" smtClean="0"/>
              <a:t>Procedure:</a:t>
            </a:r>
          </a:p>
          <a:p>
            <a:pPr marL="514350" indent="-514350">
              <a:buFont typeface="+mj-lt"/>
              <a:buAutoNum type="arabicPeriod"/>
            </a:pPr>
            <a:r>
              <a:rPr lang="en-US" dirty="0" smtClean="0"/>
              <a:t>Find the Per </a:t>
            </a:r>
            <a:r>
              <a:rPr lang="en-US" dirty="0"/>
              <a:t>night </a:t>
            </a:r>
            <a:r>
              <a:rPr lang="en-US" dirty="0" smtClean="0"/>
              <a:t>rate pay by tourist oversea, in a 7 </a:t>
            </a:r>
            <a:r>
              <a:rPr lang="en-US" dirty="0"/>
              <a:t>nights </a:t>
            </a:r>
            <a:r>
              <a:rPr lang="en-US" dirty="0" smtClean="0"/>
              <a:t>packages, discounting the transportation.</a:t>
            </a:r>
          </a:p>
          <a:p>
            <a:pPr marL="514350" indent="-514350">
              <a:buFont typeface="+mj-lt"/>
              <a:buAutoNum type="arabicPeriod"/>
            </a:pPr>
            <a:r>
              <a:rPr lang="en-US" dirty="0"/>
              <a:t>The rates were segmented according to the category of the hotel, location and </a:t>
            </a:r>
            <a:r>
              <a:rPr lang="en-US" dirty="0" smtClean="0"/>
              <a:t>season</a:t>
            </a:r>
          </a:p>
          <a:p>
            <a:pPr marL="914400" lvl="1" indent="-514350"/>
            <a:r>
              <a:rPr lang="en-US" dirty="0"/>
              <a:t>5 categories were identified in each zone. ASONAHORES submitted </a:t>
            </a:r>
            <a:r>
              <a:rPr lang="en-US" dirty="0" smtClean="0"/>
              <a:t>these </a:t>
            </a:r>
            <a:r>
              <a:rPr lang="en-US" dirty="0"/>
              <a:t>categories. </a:t>
            </a:r>
            <a:endParaRPr lang="en-US" dirty="0" smtClean="0"/>
          </a:p>
          <a:p>
            <a:pPr marL="914400" lvl="1" indent="-514350"/>
            <a:r>
              <a:rPr lang="en-US" dirty="0"/>
              <a:t>2 Seasons were identified, high and low season</a:t>
            </a:r>
            <a:r>
              <a:rPr lang="en-US" dirty="0" smtClean="0"/>
              <a:t>.</a:t>
            </a:r>
          </a:p>
          <a:p>
            <a:pPr marL="914400" lvl="1" indent="-514350"/>
            <a:r>
              <a:rPr lang="en-US" dirty="0" smtClean="0"/>
              <a:t>3 </a:t>
            </a:r>
            <a:r>
              <a:rPr lang="en-US" dirty="0"/>
              <a:t>different </a:t>
            </a:r>
            <a:r>
              <a:rPr lang="en-US" dirty="0" smtClean="0"/>
              <a:t>region</a:t>
            </a:r>
            <a:r>
              <a:rPr lang="en-US" dirty="0"/>
              <a:t>, A, B, and C. </a:t>
            </a:r>
            <a:r>
              <a:rPr lang="en-US" dirty="0" smtClean="0"/>
              <a:t>A for the expensive one, C for the cheapest. </a:t>
            </a:r>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Sector Audit Strategy</a:t>
            </a:r>
            <a:endParaRPr lang="en-US" dirty="0"/>
          </a:p>
        </p:txBody>
      </p:sp>
      <p:sp>
        <p:nvSpPr>
          <p:cNvPr id="8" name="Content Placeholder 7"/>
          <p:cNvSpPr>
            <a:spLocks noGrp="1"/>
          </p:cNvSpPr>
          <p:nvPr>
            <p:ph idx="1"/>
          </p:nvPr>
        </p:nvSpPr>
        <p:spPr/>
        <p:txBody>
          <a:bodyPr>
            <a:normAutofit/>
          </a:bodyPr>
          <a:lstStyle/>
          <a:p>
            <a:pPr marL="514350" indent="-514350">
              <a:buNone/>
            </a:pPr>
            <a:r>
              <a:rPr lang="en-US" dirty="0" smtClean="0"/>
              <a:t>Procedure:</a:t>
            </a:r>
          </a:p>
          <a:p>
            <a:pPr marL="514350" indent="-514350">
              <a:buFont typeface="+mj-lt"/>
              <a:buAutoNum type="arabicPeriod" startAt="3"/>
            </a:pPr>
            <a:r>
              <a:rPr lang="en-US" dirty="0" smtClean="0"/>
              <a:t>10</a:t>
            </a:r>
            <a:r>
              <a:rPr lang="en-US" dirty="0"/>
              <a:t>% of mandatory Tip and 16% of IVA was discounted. </a:t>
            </a:r>
            <a:endParaRPr lang="en-US" dirty="0" smtClean="0"/>
          </a:p>
          <a:p>
            <a:pPr marL="514350" indent="-514350">
              <a:buFont typeface="+mj-lt"/>
              <a:buAutoNum type="arabicPeriod" startAt="3"/>
            </a:pPr>
            <a:r>
              <a:rPr lang="en-US" dirty="0" smtClean="0"/>
              <a:t>The </a:t>
            </a:r>
            <a:r>
              <a:rPr lang="en-US" dirty="0"/>
              <a:t>margin of 20 and 25%, as a markup was discounted. This margin is it supposed to be the profit margin the tourism intermediaries get for the commercialization service.  </a:t>
            </a:r>
            <a:endParaRPr lang="en-US" dirty="0" smtClean="0"/>
          </a:p>
          <a:p>
            <a:pPr marL="514350" indent="-514350">
              <a:buFont typeface="+mj-lt"/>
              <a:buAutoNum type="arabicPeriod" startAt="3"/>
            </a:pPr>
            <a:endParaRPr lang="en-US" dirty="0" smtClean="0"/>
          </a:p>
          <a:p>
            <a:pPr marL="914400" lvl="1" indent="-514350">
              <a:buFont typeface="+mj-lt"/>
              <a:buAutoNum type="arabicPeriod"/>
            </a:pPr>
            <a:endParaRPr lang="en-US" dirty="0" smtClean="0"/>
          </a:p>
          <a:p>
            <a:pPr marL="514350" indent="-514350">
              <a:buFont typeface="+mj-lt"/>
              <a:buAutoNum type="arabicPeriod" startAt="3"/>
            </a:pPr>
            <a:endParaRPr lang="en-US" dirty="0" smtClean="0"/>
          </a:p>
          <a:p>
            <a:pPr marL="514350" indent="-514350">
              <a:buFont typeface="+mj-lt"/>
              <a:buAutoNum type="arabicPeriod" startAt="3"/>
            </a:pPr>
            <a:endParaRPr lang="en-US" dirty="0" smtClean="0"/>
          </a:p>
          <a:p>
            <a:pPr marL="514350" indent="-514350">
              <a:buFont typeface="+mj-lt"/>
              <a:buAutoNum type="arabicPeriod" startAt="3"/>
            </a:pPr>
            <a:endParaRPr lang="en-US" dirty="0" smtClean="0"/>
          </a:p>
          <a:p>
            <a:pPr marL="514350" indent="-514350">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Sector Audit Strategy</a:t>
            </a:r>
            <a:endParaRPr lang="en-US" dirty="0"/>
          </a:p>
        </p:txBody>
      </p:sp>
      <p:sp>
        <p:nvSpPr>
          <p:cNvPr id="8" name="Content Placeholder 7"/>
          <p:cNvSpPr>
            <a:spLocks noGrp="1"/>
          </p:cNvSpPr>
          <p:nvPr>
            <p:ph idx="1"/>
          </p:nvPr>
        </p:nvSpPr>
        <p:spPr>
          <a:xfrm>
            <a:off x="457200" y="1600201"/>
            <a:ext cx="8229600" cy="676672"/>
          </a:xfrm>
        </p:spPr>
        <p:txBody>
          <a:bodyPr>
            <a:normAutofit/>
          </a:bodyPr>
          <a:lstStyle/>
          <a:p>
            <a:pPr marL="514350" indent="-514350">
              <a:buNone/>
            </a:pPr>
            <a:r>
              <a:rPr lang="es-DO" dirty="0" err="1" smtClean="0"/>
              <a:t>Results</a:t>
            </a:r>
            <a:r>
              <a:rPr lang="es-DO" dirty="0" smtClean="0"/>
              <a:t>:</a:t>
            </a:r>
            <a:endParaRPr lang="en-US" dirty="0" smtClean="0"/>
          </a:p>
          <a:p>
            <a:pPr marL="514350" indent="-514350">
              <a:buFont typeface="+mj-lt"/>
              <a:buAutoNum type="arabicPeriod"/>
            </a:pPr>
            <a:endParaRPr lang="es-DO" dirty="0"/>
          </a:p>
          <a:p>
            <a:pPr marL="514350" indent="-514350">
              <a:buFont typeface="+mj-lt"/>
              <a:buAutoNum type="arabicPeriod"/>
            </a:pPr>
            <a:endParaRPr lang="en-US" dirty="0" smtClean="0"/>
          </a:p>
          <a:p>
            <a:pPr marL="514350" indent="-514350">
              <a:buNone/>
            </a:pPr>
            <a:endParaRPr lang="es-DO" dirty="0"/>
          </a:p>
          <a:p>
            <a:pPr marL="514350" indent="-514350">
              <a:buNone/>
            </a:pPr>
            <a:endParaRPr lang="es-DO" dirty="0"/>
          </a:p>
        </p:txBody>
      </p:sp>
      <p:graphicFrame>
        <p:nvGraphicFramePr>
          <p:cNvPr id="4" name="Table 3"/>
          <p:cNvGraphicFramePr>
            <a:graphicFrameLocks noGrp="1"/>
          </p:cNvGraphicFramePr>
          <p:nvPr/>
        </p:nvGraphicFramePr>
        <p:xfrm>
          <a:off x="1043608" y="3284984"/>
          <a:ext cx="3168351" cy="2641933"/>
        </p:xfrm>
        <a:graphic>
          <a:graphicData uri="http://schemas.openxmlformats.org/drawingml/2006/table">
            <a:tbl>
              <a:tblPr/>
              <a:tblGrid>
                <a:gridCol w="1933481"/>
                <a:gridCol w="1234870"/>
              </a:tblGrid>
              <a:tr h="339466">
                <a:tc>
                  <a:txBody>
                    <a:bodyPr/>
                    <a:lstStyle/>
                    <a:p>
                      <a:pPr>
                        <a:lnSpc>
                          <a:spcPct val="115000"/>
                        </a:lnSpc>
                        <a:spcAft>
                          <a:spcPts val="0"/>
                        </a:spcAft>
                      </a:pPr>
                      <a:r>
                        <a:rPr lang="es-ES" sz="1700" b="1" dirty="0" err="1">
                          <a:solidFill>
                            <a:srgbClr val="000000"/>
                          </a:solidFill>
                          <a:latin typeface="Palatino Linotype"/>
                          <a:ea typeface="Times New Roman"/>
                          <a:cs typeface="Calibri"/>
                        </a:rPr>
                        <a:t>Tax</a:t>
                      </a:r>
                      <a:r>
                        <a:rPr lang="es-ES" sz="1700" b="1" dirty="0">
                          <a:solidFill>
                            <a:srgbClr val="000000"/>
                          </a:solidFill>
                          <a:latin typeface="Palatino Linotype"/>
                          <a:ea typeface="Times New Roman"/>
                          <a:cs typeface="Calibri"/>
                        </a:rPr>
                        <a:t> </a:t>
                      </a:r>
                      <a:r>
                        <a:rPr lang="es-ES" sz="1700" b="1" dirty="0" err="1">
                          <a:solidFill>
                            <a:srgbClr val="000000"/>
                          </a:solidFill>
                          <a:latin typeface="Palatino Linotype"/>
                          <a:ea typeface="Times New Roman"/>
                          <a:cs typeface="Calibri"/>
                        </a:rPr>
                        <a:t>Period</a:t>
                      </a:r>
                      <a:endParaRPr lang="es-DO" sz="1700" dirty="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b="1" dirty="0" err="1">
                          <a:solidFill>
                            <a:srgbClr val="000000"/>
                          </a:solidFill>
                          <a:latin typeface="Palatino Linotype"/>
                          <a:ea typeface="Times New Roman"/>
                          <a:cs typeface="Calibri"/>
                        </a:rPr>
                        <a:t>Quantity</a:t>
                      </a:r>
                      <a:endParaRPr lang="es-DO" sz="1700" dirty="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2005</a:t>
                      </a:r>
                      <a:endParaRPr lang="es-DO" sz="170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1</a:t>
                      </a:r>
                      <a:endParaRPr lang="es-DO" sz="170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a:noFill/>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2006</a:t>
                      </a:r>
                      <a:endParaRPr lang="es-DO" sz="1700">
                        <a:latin typeface="Calibri"/>
                        <a:ea typeface="Batang"/>
                        <a:cs typeface="Times New Roman"/>
                      </a:endParaRPr>
                    </a:p>
                  </a:txBody>
                  <a:tcPr marL="106268" marR="106268" marT="0" marB="0" anchor="b">
                    <a:lnL>
                      <a:noFill/>
                    </a:lnL>
                    <a:lnR>
                      <a:noFill/>
                    </a:lnR>
                    <a:lnT>
                      <a:noFill/>
                    </a:lnT>
                    <a:lnB>
                      <a:noFill/>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1</a:t>
                      </a:r>
                      <a:endParaRPr lang="es-DO" sz="1700">
                        <a:latin typeface="Calibri"/>
                        <a:ea typeface="Batang"/>
                        <a:cs typeface="Times New Roman"/>
                      </a:endParaRPr>
                    </a:p>
                  </a:txBody>
                  <a:tcPr marL="106268" marR="106268" marT="0" marB="0" anchor="b">
                    <a:lnL>
                      <a:noFill/>
                    </a:lnL>
                    <a:lnR>
                      <a:noFill/>
                    </a:lnR>
                    <a:lnT>
                      <a:noFill/>
                    </a:lnT>
                    <a:lnB>
                      <a:noFill/>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2007</a:t>
                      </a:r>
                      <a:endParaRPr lang="es-DO" sz="1700">
                        <a:latin typeface="Calibri"/>
                        <a:ea typeface="Batang"/>
                        <a:cs typeface="Times New Roman"/>
                      </a:endParaRPr>
                    </a:p>
                  </a:txBody>
                  <a:tcPr marL="106268" marR="106268" marT="0" marB="0" anchor="b">
                    <a:lnL>
                      <a:noFill/>
                    </a:lnL>
                    <a:lnR>
                      <a:noFill/>
                    </a:lnR>
                    <a:lnT>
                      <a:noFill/>
                    </a:lnT>
                    <a:lnB>
                      <a:noFill/>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16</a:t>
                      </a:r>
                      <a:endParaRPr lang="es-DO" sz="1700">
                        <a:latin typeface="Calibri"/>
                        <a:ea typeface="Batang"/>
                        <a:cs typeface="Times New Roman"/>
                      </a:endParaRPr>
                    </a:p>
                  </a:txBody>
                  <a:tcPr marL="106268" marR="106268" marT="0" marB="0" anchor="b">
                    <a:lnL>
                      <a:noFill/>
                    </a:lnL>
                    <a:lnR>
                      <a:noFill/>
                    </a:lnR>
                    <a:lnT>
                      <a:noFill/>
                    </a:lnT>
                    <a:lnB>
                      <a:noFill/>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2008</a:t>
                      </a:r>
                      <a:endParaRPr lang="es-DO" sz="1700">
                        <a:latin typeface="Calibri"/>
                        <a:ea typeface="Batang"/>
                        <a:cs typeface="Times New Roman"/>
                      </a:endParaRPr>
                    </a:p>
                  </a:txBody>
                  <a:tcPr marL="106268" marR="106268" marT="0" marB="0" anchor="b">
                    <a:lnL>
                      <a:noFill/>
                    </a:lnL>
                    <a:lnR>
                      <a:noFill/>
                    </a:lnR>
                    <a:lnT>
                      <a:noFill/>
                    </a:lnT>
                    <a:lnB>
                      <a:noFill/>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3</a:t>
                      </a:r>
                      <a:endParaRPr lang="es-DO" sz="1700">
                        <a:latin typeface="Calibri"/>
                        <a:ea typeface="Batang"/>
                        <a:cs typeface="Times New Roman"/>
                      </a:endParaRPr>
                    </a:p>
                  </a:txBody>
                  <a:tcPr marL="106268" marR="106268" marT="0" marB="0" anchor="b">
                    <a:lnL>
                      <a:noFill/>
                    </a:lnL>
                    <a:lnR>
                      <a:noFill/>
                    </a:lnR>
                    <a:lnT>
                      <a:noFill/>
                    </a:lnT>
                    <a:lnB>
                      <a:noFill/>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2009</a:t>
                      </a:r>
                      <a:endParaRPr lang="es-DO" sz="1700">
                        <a:latin typeface="Calibri"/>
                        <a:ea typeface="Batang"/>
                        <a:cs typeface="Times New Roman"/>
                      </a:endParaRPr>
                    </a:p>
                  </a:txBody>
                  <a:tcPr marL="106268" marR="106268" marT="0" marB="0" anchor="b">
                    <a:lnL>
                      <a:noFill/>
                    </a:lnL>
                    <a:lnR>
                      <a:noFill/>
                    </a:lnR>
                    <a:lnT>
                      <a:noFill/>
                    </a:lnT>
                    <a:lnB>
                      <a:noFill/>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32</a:t>
                      </a:r>
                      <a:endParaRPr lang="es-DO" sz="1700">
                        <a:latin typeface="Calibri"/>
                        <a:ea typeface="Batang"/>
                        <a:cs typeface="Times New Roman"/>
                      </a:endParaRPr>
                    </a:p>
                  </a:txBody>
                  <a:tcPr marL="106268" marR="106268" marT="0" marB="0" anchor="b">
                    <a:lnL>
                      <a:noFill/>
                    </a:lnL>
                    <a:lnR>
                      <a:noFill/>
                    </a:lnR>
                    <a:lnT>
                      <a:noFill/>
                    </a:lnT>
                    <a:lnB>
                      <a:noFill/>
                    </a:lnB>
                  </a:tcPr>
                </a:tc>
              </a:tr>
              <a:tr h="324707">
                <a:tc>
                  <a:txBody>
                    <a:bodyPr/>
                    <a:lstStyle/>
                    <a:p>
                      <a:pPr indent="139700">
                        <a:lnSpc>
                          <a:spcPct val="115000"/>
                        </a:lnSpc>
                        <a:spcAft>
                          <a:spcPts val="0"/>
                        </a:spcAft>
                      </a:pPr>
                      <a:r>
                        <a:rPr lang="es-ES" sz="1700">
                          <a:solidFill>
                            <a:srgbClr val="000000"/>
                          </a:solidFill>
                          <a:latin typeface="Palatino Linotype"/>
                          <a:ea typeface="Times New Roman"/>
                          <a:cs typeface="Calibri"/>
                        </a:rPr>
                        <a:t>2010</a:t>
                      </a:r>
                      <a:endParaRPr lang="es-DO" sz="1700">
                        <a:latin typeface="Calibri"/>
                        <a:ea typeface="Batang"/>
                        <a:cs typeface="Times New Roman"/>
                      </a:endParaRPr>
                    </a:p>
                  </a:txBody>
                  <a:tcPr marL="106268" marR="1062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Palatino Linotype"/>
                          <a:ea typeface="Times New Roman"/>
                          <a:cs typeface="Calibri"/>
                        </a:rPr>
                        <a:t>20</a:t>
                      </a:r>
                      <a:endParaRPr lang="es-DO" sz="1700">
                        <a:latin typeface="Calibri"/>
                        <a:ea typeface="Batang"/>
                        <a:cs typeface="Times New Roman"/>
                      </a:endParaRPr>
                    </a:p>
                  </a:txBody>
                  <a:tcPr marL="106268" marR="106268" marT="0" marB="0" anchor="b">
                    <a:lnL>
                      <a:noFill/>
                    </a:lnL>
                    <a:lnR>
                      <a:noFill/>
                    </a:lnR>
                    <a:lnT>
                      <a:noFill/>
                    </a:lnT>
                    <a:lnB w="12700" cap="flat" cmpd="sng" algn="ctr">
                      <a:solidFill>
                        <a:srgbClr val="000000"/>
                      </a:solidFill>
                      <a:prstDash val="solid"/>
                      <a:round/>
                      <a:headEnd type="none" w="med" len="med"/>
                      <a:tailEnd type="none" w="med" len="med"/>
                    </a:lnB>
                  </a:tcPr>
                </a:tc>
              </a:tr>
              <a:tr h="354225">
                <a:tc>
                  <a:txBody>
                    <a:bodyPr/>
                    <a:lstStyle/>
                    <a:p>
                      <a:pPr>
                        <a:lnSpc>
                          <a:spcPct val="115000"/>
                        </a:lnSpc>
                        <a:spcAft>
                          <a:spcPts val="0"/>
                        </a:spcAft>
                      </a:pPr>
                      <a:r>
                        <a:rPr lang="es-ES" sz="1700" b="1">
                          <a:solidFill>
                            <a:srgbClr val="000000"/>
                          </a:solidFill>
                          <a:latin typeface="Palatino Linotype"/>
                          <a:ea typeface="Times New Roman"/>
                          <a:cs typeface="Calibri"/>
                        </a:rPr>
                        <a:t>Total</a:t>
                      </a:r>
                      <a:endParaRPr lang="es-DO" sz="170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b="1" dirty="0">
                          <a:solidFill>
                            <a:srgbClr val="000000"/>
                          </a:solidFill>
                          <a:latin typeface="Palatino Linotype"/>
                          <a:ea typeface="Times New Roman"/>
                          <a:cs typeface="Calibri"/>
                        </a:rPr>
                        <a:t>73</a:t>
                      </a:r>
                      <a:endParaRPr lang="es-DO" sz="1700" dirty="0">
                        <a:latin typeface="Calibri"/>
                        <a:ea typeface="Batang"/>
                        <a:cs typeface="Times New Roman"/>
                      </a:endParaRPr>
                    </a:p>
                  </a:txBody>
                  <a:tcPr marL="106268" marR="1062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10" name="Rectangle 2"/>
          <p:cNvSpPr>
            <a:spLocks noChangeArrowheads="1"/>
          </p:cNvSpPr>
          <p:nvPr/>
        </p:nvSpPr>
        <p:spPr bwMode="auto">
          <a:xfrm>
            <a:off x="1043608" y="2601198"/>
            <a:ext cx="32403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Palatino Linotype" pitchFamily="18" charset="0"/>
                <a:ea typeface="Batang" pitchFamily="18" charset="-127"/>
                <a:cs typeface="Times New Roman" pitchFamily="18" charset="0"/>
              </a:rPr>
              <a:t>Audits</a:t>
            </a:r>
            <a:r>
              <a:rPr kumimoji="0" lang="en-US" b="1" i="0" u="none" strike="noStrike" cap="none" normalizeH="0" baseline="0" dirty="0" smtClean="0">
                <a:ln>
                  <a:noFill/>
                </a:ln>
                <a:solidFill>
                  <a:schemeClr val="tx1"/>
                </a:solidFill>
                <a:effectLst/>
                <a:latin typeface="Palatino Linotype" pitchFamily="18" charset="0"/>
                <a:ea typeface="Batang" pitchFamily="18" charset="-127"/>
                <a:cs typeface="Times New Roman" pitchFamily="18" charset="0"/>
              </a:rPr>
              <a:t> by fiscal year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Palatino Linotype" pitchFamily="18" charset="0"/>
                <a:ea typeface="Batang" pitchFamily="18" charset="-127"/>
                <a:cs typeface="Times New Roman" pitchFamily="18" charset="0"/>
              </a:rPr>
              <a:t>2005-2010</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4794778" y="3284984"/>
          <a:ext cx="3831178" cy="2238262"/>
        </p:xfrm>
        <a:graphic>
          <a:graphicData uri="http://schemas.openxmlformats.org/drawingml/2006/table">
            <a:tbl>
              <a:tblPr/>
              <a:tblGrid>
                <a:gridCol w="2043295"/>
                <a:gridCol w="1787883"/>
              </a:tblGrid>
              <a:tr h="388529">
                <a:tc>
                  <a:txBody>
                    <a:bodyPr/>
                    <a:lstStyle/>
                    <a:p>
                      <a:pPr>
                        <a:lnSpc>
                          <a:spcPct val="115000"/>
                        </a:lnSpc>
                        <a:spcAft>
                          <a:spcPts val="0"/>
                        </a:spcAft>
                      </a:pPr>
                      <a:r>
                        <a:rPr lang="es-ES" sz="1700" b="1" kern="1200" dirty="0" err="1">
                          <a:solidFill>
                            <a:srgbClr val="000000"/>
                          </a:solidFill>
                          <a:latin typeface="Palatino Linotype"/>
                          <a:ea typeface="Times New Roman"/>
                          <a:cs typeface="Calibri"/>
                        </a:rPr>
                        <a:t>Audited</a:t>
                      </a:r>
                      <a:r>
                        <a:rPr lang="es-ES" sz="1700" b="1" kern="1200" dirty="0">
                          <a:solidFill>
                            <a:srgbClr val="000000"/>
                          </a:solidFill>
                          <a:latin typeface="Palatino Linotype"/>
                          <a:ea typeface="Times New Roman"/>
                          <a:cs typeface="Calibri"/>
                        </a:rPr>
                        <a:t> </a:t>
                      </a:r>
                      <a:r>
                        <a:rPr lang="es-ES" sz="1700" b="1" kern="1200" dirty="0" err="1">
                          <a:solidFill>
                            <a:srgbClr val="000000"/>
                          </a:solidFill>
                          <a:latin typeface="Palatino Linotype"/>
                          <a:ea typeface="Times New Roman"/>
                          <a:cs typeface="Calibri"/>
                        </a:rPr>
                        <a:t>Periods</a:t>
                      </a:r>
                      <a:endParaRPr lang="es-DO" sz="1700" b="1" kern="1200" dirty="0">
                        <a:solidFill>
                          <a:srgbClr val="000000"/>
                        </a:solidFill>
                        <a:latin typeface="Palatino Linotype"/>
                        <a:ea typeface="Times New Roman"/>
                        <a:cs typeface="Calibri"/>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700" b="1" kern="1200" dirty="0" err="1">
                          <a:solidFill>
                            <a:srgbClr val="000000"/>
                          </a:solidFill>
                          <a:latin typeface="Palatino Linotype"/>
                          <a:ea typeface="Times New Roman"/>
                          <a:cs typeface="Calibri"/>
                        </a:rPr>
                        <a:t>Taxpayers</a:t>
                      </a:r>
                      <a:endParaRPr lang="es-DO" sz="1700" b="1" kern="1200" dirty="0">
                        <a:solidFill>
                          <a:srgbClr val="000000"/>
                        </a:solidFill>
                        <a:latin typeface="Palatino Linotype"/>
                        <a:ea typeface="Times New Roman"/>
                        <a:cs typeface="Calibri"/>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636">
                <a:tc>
                  <a:txBody>
                    <a:bodyPr/>
                    <a:lstStyle/>
                    <a:p>
                      <a:pPr indent="139700">
                        <a:lnSpc>
                          <a:spcPct val="115000"/>
                        </a:lnSpc>
                        <a:spcAft>
                          <a:spcPts val="0"/>
                        </a:spcAft>
                      </a:pPr>
                      <a:r>
                        <a:rPr lang="en-US" sz="2000" dirty="0">
                          <a:solidFill>
                            <a:srgbClr val="000000"/>
                          </a:solidFill>
                          <a:latin typeface="Palatino Linotype"/>
                          <a:ea typeface="Times New Roman"/>
                          <a:cs typeface="Calibri"/>
                        </a:rPr>
                        <a:t>1 </a:t>
                      </a:r>
                      <a:r>
                        <a:rPr lang="es-DO" sz="2000" dirty="0" err="1" smtClean="0">
                          <a:solidFill>
                            <a:srgbClr val="000000"/>
                          </a:solidFill>
                          <a:latin typeface="Palatino Linotype"/>
                          <a:ea typeface="Times New Roman"/>
                          <a:cs typeface="Calibri"/>
                        </a:rPr>
                        <a:t>period</a:t>
                      </a:r>
                      <a:endParaRPr lang="es-DO" sz="2000" dirty="0">
                        <a:latin typeface="Calibri"/>
                        <a:ea typeface="Batang"/>
                        <a:cs typeface="Times New Roman"/>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dirty="0">
                          <a:solidFill>
                            <a:srgbClr val="000000"/>
                          </a:solidFill>
                          <a:latin typeface="Palatino Linotype"/>
                          <a:ea typeface="Times New Roman"/>
                          <a:cs typeface="Calibri"/>
                        </a:rPr>
                        <a:t>5</a:t>
                      </a:r>
                      <a:endParaRPr lang="es-DO" sz="2000" dirty="0">
                        <a:latin typeface="Calibri"/>
                        <a:ea typeface="Batang"/>
                        <a:cs typeface="Times New Roman"/>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a:noFill/>
                    </a:lnB>
                  </a:tcPr>
                </a:tc>
              </a:tr>
              <a:tr h="371636">
                <a:tc>
                  <a:txBody>
                    <a:bodyPr/>
                    <a:lstStyle/>
                    <a:p>
                      <a:pPr indent="139700">
                        <a:lnSpc>
                          <a:spcPct val="115000"/>
                        </a:lnSpc>
                        <a:spcAft>
                          <a:spcPts val="0"/>
                        </a:spcAft>
                      </a:pPr>
                      <a:r>
                        <a:rPr lang="en-US" sz="2000" dirty="0">
                          <a:solidFill>
                            <a:srgbClr val="000000"/>
                          </a:solidFill>
                          <a:latin typeface="Palatino Linotype"/>
                          <a:ea typeface="Times New Roman"/>
                          <a:cs typeface="Calibri"/>
                        </a:rPr>
                        <a:t>2 </a:t>
                      </a:r>
                      <a:r>
                        <a:rPr lang="es-DO" sz="2000" dirty="0" err="1" smtClean="0">
                          <a:solidFill>
                            <a:srgbClr val="000000"/>
                          </a:solidFill>
                          <a:latin typeface="Palatino Linotype"/>
                          <a:ea typeface="Times New Roman"/>
                          <a:cs typeface="Calibri"/>
                        </a:rPr>
                        <a:t>periods</a:t>
                      </a:r>
                      <a:endParaRPr lang="es-DO" sz="2000" dirty="0">
                        <a:latin typeface="Calibri"/>
                        <a:ea typeface="Batang"/>
                        <a:cs typeface="Times New Roman"/>
                      </a:endParaRPr>
                    </a:p>
                  </a:txBody>
                  <a:tcPr marL="121627" marR="121627" marT="0" marB="0" anchor="b">
                    <a:lnL>
                      <a:noFill/>
                    </a:lnL>
                    <a:lnR>
                      <a:noFill/>
                    </a:lnR>
                    <a:lnT>
                      <a:noFill/>
                    </a:lnT>
                    <a:lnB>
                      <a:noFill/>
                    </a:lnB>
                  </a:tcPr>
                </a:tc>
                <a:tc>
                  <a:txBody>
                    <a:bodyPr/>
                    <a:lstStyle/>
                    <a:p>
                      <a:pPr algn="ctr">
                        <a:lnSpc>
                          <a:spcPct val="115000"/>
                        </a:lnSpc>
                        <a:spcAft>
                          <a:spcPts val="0"/>
                        </a:spcAft>
                      </a:pPr>
                      <a:r>
                        <a:rPr lang="en-US" sz="2000">
                          <a:solidFill>
                            <a:srgbClr val="000000"/>
                          </a:solidFill>
                          <a:latin typeface="Palatino Linotype"/>
                          <a:ea typeface="Times New Roman"/>
                          <a:cs typeface="Calibri"/>
                        </a:rPr>
                        <a:t>14</a:t>
                      </a:r>
                      <a:endParaRPr lang="es-DO" sz="2000">
                        <a:latin typeface="Calibri"/>
                        <a:ea typeface="Batang"/>
                        <a:cs typeface="Times New Roman"/>
                      </a:endParaRPr>
                    </a:p>
                  </a:txBody>
                  <a:tcPr marL="121627" marR="121627" marT="0" marB="0" anchor="b">
                    <a:lnL>
                      <a:noFill/>
                    </a:lnL>
                    <a:lnR>
                      <a:noFill/>
                    </a:lnR>
                    <a:lnT>
                      <a:noFill/>
                    </a:lnT>
                    <a:lnB>
                      <a:noFill/>
                    </a:lnB>
                  </a:tcPr>
                </a:tc>
              </a:tr>
              <a:tr h="347513">
                <a:tc>
                  <a:txBody>
                    <a:bodyPr/>
                    <a:lstStyle/>
                    <a:p>
                      <a:pPr indent="139700">
                        <a:lnSpc>
                          <a:spcPct val="115000"/>
                        </a:lnSpc>
                        <a:spcAft>
                          <a:spcPts val="0"/>
                        </a:spcAft>
                      </a:pPr>
                      <a:r>
                        <a:rPr lang="en-US" sz="2000" dirty="0">
                          <a:solidFill>
                            <a:srgbClr val="000000"/>
                          </a:solidFill>
                          <a:latin typeface="Palatino Linotype"/>
                          <a:ea typeface="Times New Roman"/>
                          <a:cs typeface="Calibri"/>
                        </a:rPr>
                        <a:t>3 </a:t>
                      </a:r>
                      <a:r>
                        <a:rPr lang="es-DO" sz="2000" dirty="0" err="1" smtClean="0">
                          <a:solidFill>
                            <a:srgbClr val="000000"/>
                          </a:solidFill>
                          <a:latin typeface="Palatino Linotype"/>
                          <a:ea typeface="Times New Roman"/>
                          <a:cs typeface="Calibri"/>
                        </a:rPr>
                        <a:t>periods</a:t>
                      </a:r>
                      <a:endParaRPr lang="es-DO" sz="2000" dirty="0">
                        <a:latin typeface="Calibri"/>
                        <a:ea typeface="Batang"/>
                        <a:cs typeface="Times New Roman"/>
                      </a:endParaRPr>
                    </a:p>
                  </a:txBody>
                  <a:tcPr marL="121627" marR="121627" marT="0" marB="0" anchor="b">
                    <a:lnL>
                      <a:noFill/>
                    </a:lnL>
                    <a:lnR>
                      <a:noFill/>
                    </a:lnR>
                    <a:lnT>
                      <a:noFill/>
                    </a:lnT>
                    <a:lnB>
                      <a:noFill/>
                    </a:lnB>
                  </a:tcPr>
                </a:tc>
                <a:tc>
                  <a:txBody>
                    <a:bodyPr/>
                    <a:lstStyle/>
                    <a:p>
                      <a:pPr algn="ctr">
                        <a:lnSpc>
                          <a:spcPct val="115000"/>
                        </a:lnSpc>
                        <a:spcAft>
                          <a:spcPts val="0"/>
                        </a:spcAft>
                      </a:pPr>
                      <a:r>
                        <a:rPr lang="en-US" sz="2000">
                          <a:solidFill>
                            <a:srgbClr val="000000"/>
                          </a:solidFill>
                          <a:latin typeface="Palatino Linotype"/>
                          <a:ea typeface="Times New Roman"/>
                          <a:cs typeface="Calibri"/>
                        </a:rPr>
                        <a:t>12</a:t>
                      </a:r>
                      <a:endParaRPr lang="es-DO" sz="2000">
                        <a:latin typeface="Calibri"/>
                        <a:ea typeface="Batang"/>
                        <a:cs typeface="Times New Roman"/>
                      </a:endParaRPr>
                    </a:p>
                  </a:txBody>
                  <a:tcPr marL="121627" marR="121627" marT="0" marB="0" anchor="b">
                    <a:lnL>
                      <a:noFill/>
                    </a:lnL>
                    <a:lnR>
                      <a:noFill/>
                    </a:lnR>
                    <a:lnT>
                      <a:noFill/>
                    </a:lnT>
                    <a:lnB>
                      <a:noFill/>
                    </a:lnB>
                  </a:tcPr>
                </a:tc>
              </a:tr>
              <a:tr h="347513">
                <a:tc>
                  <a:txBody>
                    <a:bodyPr/>
                    <a:lstStyle/>
                    <a:p>
                      <a:pPr indent="139700">
                        <a:lnSpc>
                          <a:spcPct val="115000"/>
                        </a:lnSpc>
                        <a:spcAft>
                          <a:spcPts val="0"/>
                        </a:spcAft>
                      </a:pPr>
                      <a:r>
                        <a:rPr lang="en-US" sz="2000" dirty="0">
                          <a:solidFill>
                            <a:srgbClr val="000000"/>
                          </a:solidFill>
                          <a:latin typeface="Palatino Linotype"/>
                          <a:ea typeface="Times New Roman"/>
                          <a:cs typeface="Calibri"/>
                        </a:rPr>
                        <a:t>4 </a:t>
                      </a:r>
                      <a:r>
                        <a:rPr lang="es-DO" sz="2000" dirty="0" err="1" smtClean="0">
                          <a:solidFill>
                            <a:srgbClr val="000000"/>
                          </a:solidFill>
                          <a:latin typeface="Palatino Linotype"/>
                          <a:ea typeface="Times New Roman"/>
                          <a:cs typeface="Calibri"/>
                        </a:rPr>
                        <a:t>periods</a:t>
                      </a:r>
                      <a:endParaRPr lang="es-DO" sz="2000" dirty="0">
                        <a:latin typeface="Calibri"/>
                        <a:ea typeface="Batang"/>
                        <a:cs typeface="Times New Roman"/>
                      </a:endParaRPr>
                    </a:p>
                  </a:txBody>
                  <a:tcPr marL="121627" marR="1216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latin typeface="Palatino Linotype"/>
                          <a:ea typeface="Times New Roman"/>
                          <a:cs typeface="Calibri"/>
                        </a:rPr>
                        <a:t>1</a:t>
                      </a:r>
                      <a:endParaRPr lang="es-DO" sz="2000">
                        <a:latin typeface="Calibri"/>
                        <a:ea typeface="Batang"/>
                        <a:cs typeface="Times New Roman"/>
                      </a:endParaRPr>
                    </a:p>
                  </a:txBody>
                  <a:tcPr marL="121627" marR="121627" marT="0" marB="0" anchor="b">
                    <a:lnL>
                      <a:noFill/>
                    </a:lnL>
                    <a:lnR>
                      <a:noFill/>
                    </a:lnR>
                    <a:lnT>
                      <a:noFill/>
                    </a:lnT>
                    <a:lnB w="12700" cap="flat" cmpd="sng" algn="ctr">
                      <a:solidFill>
                        <a:srgbClr val="000000"/>
                      </a:solidFill>
                      <a:prstDash val="solid"/>
                      <a:round/>
                      <a:headEnd type="none" w="med" len="med"/>
                      <a:tailEnd type="none" w="med" len="med"/>
                    </a:lnB>
                  </a:tcPr>
                </a:tc>
              </a:tr>
              <a:tr h="405421">
                <a:tc>
                  <a:txBody>
                    <a:bodyPr/>
                    <a:lstStyle/>
                    <a:p>
                      <a:pPr>
                        <a:lnSpc>
                          <a:spcPct val="115000"/>
                        </a:lnSpc>
                        <a:spcAft>
                          <a:spcPts val="0"/>
                        </a:spcAft>
                      </a:pPr>
                      <a:r>
                        <a:rPr lang="en-US" sz="2000" b="1">
                          <a:solidFill>
                            <a:srgbClr val="000000"/>
                          </a:solidFill>
                          <a:latin typeface="Palatino Linotype"/>
                          <a:ea typeface="Times New Roman"/>
                          <a:cs typeface="Calibri"/>
                        </a:rPr>
                        <a:t>Total</a:t>
                      </a:r>
                      <a:endParaRPr lang="es-DO" sz="2000">
                        <a:latin typeface="Calibri"/>
                        <a:ea typeface="Batang"/>
                        <a:cs typeface="Times New Roman"/>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0000"/>
                          </a:solidFill>
                          <a:latin typeface="Palatino Linotype"/>
                          <a:ea typeface="Times New Roman"/>
                          <a:cs typeface="Calibri"/>
                        </a:rPr>
                        <a:t>33</a:t>
                      </a:r>
                      <a:endParaRPr lang="es-DO" sz="2000" dirty="0">
                        <a:latin typeface="Calibri"/>
                        <a:ea typeface="Batang"/>
                        <a:cs typeface="Times New Roman"/>
                      </a:endParaRPr>
                    </a:p>
                  </a:txBody>
                  <a:tcPr marL="121627" marR="1216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4788024" y="2564904"/>
            <a:ext cx="38164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Palatino Linotype" pitchFamily="18" charset="0"/>
                <a:ea typeface="Batang" pitchFamily="18" charset="-127"/>
                <a:cs typeface="Times New Roman" pitchFamily="18" charset="0"/>
              </a:rPr>
              <a:t>Fiscal</a:t>
            </a:r>
            <a:r>
              <a:rPr kumimoji="0" lang="en-US" b="1" i="0" u="none" strike="noStrike" cap="none" normalizeH="0" dirty="0" smtClean="0">
                <a:ln>
                  <a:noFill/>
                </a:ln>
                <a:solidFill>
                  <a:schemeClr val="tx1"/>
                </a:solidFill>
                <a:effectLst/>
                <a:latin typeface="Palatino Linotype" pitchFamily="18" charset="0"/>
                <a:ea typeface="Batang" pitchFamily="18" charset="-127"/>
                <a:cs typeface="Times New Roman" pitchFamily="18" charset="0"/>
              </a:rPr>
              <a:t> period audited</a:t>
            </a:r>
            <a:r>
              <a:rPr kumimoji="0" lang="en-US" b="1" i="0" u="none" strike="noStrike" cap="none" normalizeH="0" baseline="0" dirty="0" smtClean="0">
                <a:ln>
                  <a:noFill/>
                </a:ln>
                <a:solidFill>
                  <a:schemeClr val="tx1"/>
                </a:solidFill>
                <a:effectLst/>
                <a:latin typeface="Palatino Linotype" pitchFamily="18" charset="0"/>
                <a:ea typeface="Batang" pitchFamily="18" charset="-127"/>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Palatino Linotype" pitchFamily="18" charset="0"/>
                <a:ea typeface="Batang" pitchFamily="18" charset="-127"/>
                <a:cs typeface="Times New Roman" pitchFamily="18" charset="0"/>
              </a:rPr>
              <a:t>2005-2010</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Audits Strategy</a:t>
            </a:r>
            <a:endParaRPr lang="en-US" dirty="0"/>
          </a:p>
        </p:txBody>
      </p:sp>
      <p:sp>
        <p:nvSpPr>
          <p:cNvPr id="3" name="Content Placeholder 2"/>
          <p:cNvSpPr>
            <a:spLocks noGrp="1"/>
          </p:cNvSpPr>
          <p:nvPr>
            <p:ph idx="1"/>
          </p:nvPr>
        </p:nvSpPr>
        <p:spPr/>
        <p:txBody>
          <a:bodyPr>
            <a:normAutofit/>
          </a:bodyPr>
          <a:lstStyle/>
          <a:p>
            <a:pPr>
              <a:buNone/>
            </a:pPr>
            <a:r>
              <a:rPr lang="en-US" dirty="0" smtClean="0"/>
              <a:t>Results:</a:t>
            </a:r>
          </a:p>
          <a:p>
            <a:pPr>
              <a:buNone/>
            </a:pPr>
            <a:r>
              <a:rPr lang="en-US" dirty="0" smtClean="0"/>
              <a:t>	Judgments from the Supreme Administrative Court, sustains and confirms the action as legal and correct, in both form and substance, and therefore, confirming the amounts of the estimates contained in the resolutions of determination of tax.</a:t>
            </a:r>
          </a:p>
          <a:p>
            <a:pPr>
              <a:buNone/>
            </a:pPr>
            <a:endParaRPr lang="en-US" dirty="0" smtClean="0"/>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TP </a:t>
            </a:r>
            <a:endParaRPr lang="es-DO" dirty="0"/>
          </a:p>
        </p:txBody>
      </p:sp>
      <p:sp>
        <p:nvSpPr>
          <p:cNvPr id="3" name="Content Placeholder 2"/>
          <p:cNvSpPr>
            <a:spLocks noGrp="1"/>
          </p:cNvSpPr>
          <p:nvPr>
            <p:ph idx="1"/>
          </p:nvPr>
        </p:nvSpPr>
        <p:spPr/>
        <p:txBody>
          <a:bodyPr>
            <a:normAutofit/>
          </a:bodyPr>
          <a:lstStyle/>
          <a:p>
            <a:pPr lvl="0"/>
            <a:r>
              <a:rPr lang="en-US" sz="2200" i="1" dirty="0" smtClean="0"/>
              <a:t>Around 70% of th</a:t>
            </a:r>
            <a:r>
              <a:rPr lang="en-US" sz="2200" i="1" dirty="0" smtClean="0"/>
              <a:t>e audited hotels agreed to rectify their Tax Returns for the period 2007-2010 and 2011 in few cases</a:t>
            </a:r>
            <a:endParaRPr lang="es-DO" sz="2200" i="1" dirty="0" smtClean="0"/>
          </a:p>
          <a:p>
            <a:pPr lvl="0"/>
            <a:r>
              <a:rPr lang="en-US" sz="2200" i="1" dirty="0" smtClean="0"/>
              <a:t>Since </a:t>
            </a:r>
            <a:r>
              <a:rPr lang="en-US" sz="2200" i="1" dirty="0" smtClean="0"/>
              <a:t>last year, taxpayers began to submit their Transfer Pricing documentation for the 2011 fiscal period</a:t>
            </a:r>
            <a:r>
              <a:rPr lang="en-US" sz="2200" i="1" dirty="0" smtClean="0"/>
              <a:t>.</a:t>
            </a:r>
          </a:p>
          <a:p>
            <a:pPr lvl="0"/>
            <a:r>
              <a:rPr lang="en-US" sz="2200" i="1" dirty="0" smtClean="0"/>
              <a:t>Further Modifications were introduced to the Tax Law this month, eliminating the Sector APA’s, instead were included the unilateral and bilateral APA’s and Safe </a:t>
            </a:r>
            <a:r>
              <a:rPr lang="en-US" sz="2200" i="1" dirty="0" err="1" smtClean="0"/>
              <a:t>Harbours</a:t>
            </a:r>
            <a:r>
              <a:rPr lang="en-US" sz="2200" i="1" dirty="0" smtClean="0"/>
              <a:t>.</a:t>
            </a:r>
            <a:endParaRPr lang="es-DO" sz="2200" i="1" dirty="0" smtClean="0"/>
          </a:p>
          <a:p>
            <a:endParaRPr lang="es-DO"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3498494"/>
            <a:ext cx="8041440" cy="144267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DO"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a:t>
            </a:r>
            <a:r>
              <a:rPr lang="es-DO"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DO"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r>
              <a:rPr lang="es-DO"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s-DO"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dirty="0" err="1" smtClean="0"/>
              <a:t>Outline</a:t>
            </a:r>
            <a:endParaRPr lang="es-DO" dirty="0"/>
          </a:p>
        </p:txBody>
      </p:sp>
      <p:sp>
        <p:nvSpPr>
          <p:cNvPr id="3" name="Content Placeholder 2"/>
          <p:cNvSpPr>
            <a:spLocks noGrp="1"/>
          </p:cNvSpPr>
          <p:nvPr>
            <p:ph idx="1"/>
          </p:nvPr>
        </p:nvSpPr>
        <p:spPr/>
        <p:txBody>
          <a:bodyPr>
            <a:normAutofit/>
          </a:bodyPr>
          <a:lstStyle/>
          <a:p>
            <a:r>
              <a:rPr lang="en-US" dirty="0" smtClean="0"/>
              <a:t>Some </a:t>
            </a:r>
            <a:r>
              <a:rPr lang="en-US" dirty="0" smtClean="0"/>
              <a:t>Tourism Industry Facts</a:t>
            </a:r>
          </a:p>
          <a:p>
            <a:r>
              <a:rPr lang="en-US" dirty="0" smtClean="0"/>
              <a:t>Some All Inclusive Hotels </a:t>
            </a:r>
            <a:r>
              <a:rPr lang="en-US" dirty="0" smtClean="0"/>
              <a:t>Facts</a:t>
            </a:r>
          </a:p>
          <a:p>
            <a:r>
              <a:rPr lang="en-US" dirty="0" smtClean="0"/>
              <a:t>Legal Framework</a:t>
            </a:r>
          </a:p>
          <a:p>
            <a:r>
              <a:rPr lang="en-US" dirty="0" smtClean="0"/>
              <a:t>Sector </a:t>
            </a:r>
            <a:r>
              <a:rPr lang="en-US" dirty="0" smtClean="0"/>
              <a:t>Audits Strategy</a:t>
            </a:r>
          </a:p>
          <a:p>
            <a:pPr lvl="1"/>
            <a:r>
              <a:rPr lang="en-US" dirty="0" smtClean="0"/>
              <a:t>Tax Base</a:t>
            </a:r>
          </a:p>
          <a:p>
            <a:pPr lvl="1"/>
            <a:r>
              <a:rPr lang="en-US" dirty="0" smtClean="0"/>
              <a:t>Procedure</a:t>
            </a:r>
          </a:p>
          <a:p>
            <a:pPr lvl="1"/>
            <a:r>
              <a:rPr lang="en-US" dirty="0" smtClean="0"/>
              <a:t>Results</a:t>
            </a:r>
          </a:p>
          <a:p>
            <a:r>
              <a:rPr lang="en-US" dirty="0" smtClean="0"/>
              <a:t>Future of Transfer Pricing</a:t>
            </a:r>
          </a:p>
          <a:p>
            <a:pPr lvl="1"/>
            <a:endParaRPr lang="en-US" dirty="0" smtClean="0"/>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60648"/>
            <a:ext cx="8041440" cy="1442674"/>
          </a:xfrm>
        </p:spPr>
        <p:txBody>
          <a:bodyPr/>
          <a:lstStyle/>
          <a:p>
            <a:r>
              <a:rPr lang="es-DO" dirty="0" err="1" smtClean="0"/>
              <a:t>Source</a:t>
            </a:r>
            <a:r>
              <a:rPr lang="es-DO" dirty="0" smtClean="0"/>
              <a:t> of Capital </a:t>
            </a:r>
            <a:r>
              <a:rPr lang="es-DO" dirty="0" err="1" smtClean="0"/>
              <a:t>MNEs</a:t>
            </a:r>
            <a:r>
              <a:rPr lang="es-DO" dirty="0" smtClean="0"/>
              <a:t> </a:t>
            </a:r>
            <a:endParaRPr lang="es-DO" dirty="0"/>
          </a:p>
        </p:txBody>
      </p:sp>
      <p:graphicFrame>
        <p:nvGraphicFramePr>
          <p:cNvPr id="6" name="Chart 5"/>
          <p:cNvGraphicFramePr/>
          <p:nvPr/>
        </p:nvGraphicFramePr>
        <p:xfrm>
          <a:off x="467544" y="1628800"/>
          <a:ext cx="8208912"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oogle.com/images?q=tbn:ANd9GcRrNRAEHv9KL4D5NU4Kzwz39K1u3Nx8xgBGAaz0i0Awr2ctxdjMMw"/>
          <p:cNvPicPr>
            <a:picLocks noChangeAspect="1" noChangeArrowheads="1"/>
          </p:cNvPicPr>
          <p:nvPr/>
        </p:nvPicPr>
        <p:blipFill>
          <a:blip r:embed="rId2" cstate="print"/>
          <a:srcRect/>
          <a:stretch>
            <a:fillRect/>
          </a:stretch>
        </p:blipFill>
        <p:spPr bwMode="auto">
          <a:xfrm>
            <a:off x="2987824" y="637803"/>
            <a:ext cx="6103565" cy="6103565"/>
          </a:xfrm>
          <a:prstGeom prst="rect">
            <a:avLst/>
          </a:prstGeom>
          <a:noFill/>
        </p:spPr>
      </p:pic>
      <p:sp>
        <p:nvSpPr>
          <p:cNvPr id="2" name="Title 1"/>
          <p:cNvSpPr>
            <a:spLocks noGrp="1"/>
          </p:cNvSpPr>
          <p:nvPr>
            <p:ph type="title"/>
          </p:nvPr>
        </p:nvSpPr>
        <p:spPr>
          <a:xfrm>
            <a:off x="683568" y="1484784"/>
            <a:ext cx="3516664" cy="2128341"/>
          </a:xfrm>
        </p:spPr>
        <p:txBody>
          <a:bodyPr/>
          <a:lstStyle/>
          <a:p>
            <a:r>
              <a:rPr lang="es-DO" sz="7200" dirty="0" smtClean="0"/>
              <a:t>Sector </a:t>
            </a:r>
            <a:r>
              <a:rPr lang="es-DO" sz="7200" dirty="0" err="1" smtClean="0"/>
              <a:t>Audits</a:t>
            </a:r>
            <a:endParaRPr lang="es-DO" sz="7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Industry Facts</a:t>
            </a:r>
            <a:endParaRPr lang="en-US" dirty="0"/>
          </a:p>
        </p:txBody>
      </p:sp>
      <p:sp>
        <p:nvSpPr>
          <p:cNvPr id="3" name="Content Placeholder 2"/>
          <p:cNvSpPr>
            <a:spLocks noGrp="1"/>
          </p:cNvSpPr>
          <p:nvPr>
            <p:ph idx="1"/>
          </p:nvPr>
        </p:nvSpPr>
        <p:spPr/>
        <p:txBody>
          <a:bodyPr/>
          <a:lstStyle/>
          <a:p>
            <a:r>
              <a:rPr lang="en-US" dirty="0" smtClean="0"/>
              <a:t>Dominican Republic is the 4th Tourism exporter in Latin America and the Caribbean (Surpassed by Brazil, Mexico and Argentina)</a:t>
            </a:r>
          </a:p>
          <a:p>
            <a:r>
              <a:rPr lang="en-US" dirty="0" smtClean="0"/>
              <a:t>The Foreign Direct Investment is around </a:t>
            </a:r>
            <a:r>
              <a:rPr lang="en-US" dirty="0" smtClean="0"/>
              <a:t>1/4 </a:t>
            </a:r>
            <a:r>
              <a:rPr lang="en-US" dirty="0" smtClean="0"/>
              <a:t>of the total FDI</a:t>
            </a:r>
          </a:p>
          <a:p>
            <a:r>
              <a:rPr lang="en-US" dirty="0" smtClean="0"/>
              <a:t>As a percentage of the GDP, the tourism industry represent about 10% of the GDP</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Industry Facts</a:t>
            </a:r>
            <a:endParaRPr lang="en-US" dirty="0"/>
          </a:p>
        </p:txBody>
      </p:sp>
      <p:graphicFrame>
        <p:nvGraphicFramePr>
          <p:cNvPr id="5" name="Chart 4"/>
          <p:cNvGraphicFramePr/>
          <p:nvPr/>
        </p:nvGraphicFramePr>
        <p:xfrm>
          <a:off x="755576" y="2492896"/>
          <a:ext cx="799288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411760" y="2132856"/>
            <a:ext cx="4627613" cy="369332"/>
          </a:xfrm>
          <a:prstGeom prst="rect">
            <a:avLst/>
          </a:prstGeom>
        </p:spPr>
        <p:txBody>
          <a:bodyPr wrap="none">
            <a:spAutoFit/>
          </a:bodyPr>
          <a:lstStyle/>
          <a:p>
            <a:r>
              <a:rPr lang="en-US" dirty="0" smtClean="0"/>
              <a:t>Tourism Value Added as a percentage of GDP </a:t>
            </a:r>
            <a:endParaRPr lang="es-DO"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Inclusive Hotels Facts</a:t>
            </a:r>
            <a:endParaRPr lang="en-US" dirty="0"/>
          </a:p>
        </p:txBody>
      </p:sp>
      <p:sp>
        <p:nvSpPr>
          <p:cNvPr id="3" name="Content Placeholder 2"/>
          <p:cNvSpPr>
            <a:spLocks noGrp="1"/>
          </p:cNvSpPr>
          <p:nvPr>
            <p:ph idx="1"/>
          </p:nvPr>
        </p:nvSpPr>
        <p:spPr>
          <a:xfrm>
            <a:off x="457200" y="1916832"/>
            <a:ext cx="8363272" cy="4941168"/>
          </a:xfrm>
        </p:spPr>
        <p:txBody>
          <a:bodyPr>
            <a:normAutofit/>
          </a:bodyPr>
          <a:lstStyle/>
          <a:p>
            <a:r>
              <a:rPr lang="en-US" dirty="0" smtClean="0"/>
              <a:t>93% </a:t>
            </a:r>
            <a:r>
              <a:rPr lang="en-US" dirty="0" smtClean="0"/>
              <a:t>of companies its capital </a:t>
            </a:r>
            <a:r>
              <a:rPr lang="en-US" dirty="0" smtClean="0"/>
              <a:t>comes from </a:t>
            </a:r>
            <a:r>
              <a:rPr lang="en-US" dirty="0" smtClean="0"/>
              <a:t>foreign investments</a:t>
            </a:r>
            <a:endParaRPr lang="en-US" dirty="0" smtClean="0"/>
          </a:p>
          <a:p>
            <a:r>
              <a:rPr lang="en-US" dirty="0" smtClean="0"/>
              <a:t>Tax incentives regime (Import IVA, Local taxes, IVA, etc)</a:t>
            </a:r>
          </a:p>
          <a:p>
            <a:pPr lvl="0"/>
            <a:r>
              <a:rPr lang="en-US" dirty="0" smtClean="0"/>
              <a:t>At least 80% of the hotel room are sell to a related party located in a tax heaven.</a:t>
            </a:r>
          </a:p>
          <a:p>
            <a:pPr lvl="0"/>
            <a:r>
              <a:rPr lang="en-US" dirty="0" smtClean="0"/>
              <a:t>The unit income (per room price) lower than the unit cost. </a:t>
            </a:r>
          </a:p>
          <a:p>
            <a:r>
              <a:rPr lang="en-US" dirty="0" smtClean="0"/>
              <a:t>Per room rate lower than the one published in many booking webpage and Tour Operator catalog.</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estgroup.cwfc.com/img/map-world.jpg"/>
          <p:cNvPicPr>
            <a:picLocks noChangeAspect="1" noChangeArrowheads="1"/>
          </p:cNvPicPr>
          <p:nvPr/>
        </p:nvPicPr>
        <p:blipFill>
          <a:blip r:embed="rId3" cstate="print"/>
          <a:srcRect l="41695" r="10188"/>
          <a:stretch>
            <a:fillRect/>
          </a:stretch>
        </p:blipFill>
        <p:spPr bwMode="auto">
          <a:xfrm>
            <a:off x="4788024" y="1268760"/>
            <a:ext cx="4248472" cy="5112568"/>
          </a:xfrm>
          <a:prstGeom prst="rect">
            <a:avLst/>
          </a:prstGeom>
          <a:noFill/>
        </p:spPr>
      </p:pic>
      <p:pic>
        <p:nvPicPr>
          <p:cNvPr id="45058" name="Picture 2" descr="http://estgroup.cwfc.com/img/map-world.jpg"/>
          <p:cNvPicPr>
            <a:picLocks noChangeAspect="1" noChangeArrowheads="1"/>
          </p:cNvPicPr>
          <p:nvPr/>
        </p:nvPicPr>
        <p:blipFill>
          <a:blip r:embed="rId3" cstate="print"/>
          <a:srcRect r="58408"/>
          <a:stretch>
            <a:fillRect/>
          </a:stretch>
        </p:blipFill>
        <p:spPr bwMode="auto">
          <a:xfrm>
            <a:off x="107504" y="1340768"/>
            <a:ext cx="3672408" cy="5112568"/>
          </a:xfrm>
          <a:prstGeom prst="rect">
            <a:avLst/>
          </a:prstGeom>
          <a:noFill/>
        </p:spPr>
      </p:pic>
      <p:sp>
        <p:nvSpPr>
          <p:cNvPr id="2" name="Title 1"/>
          <p:cNvSpPr>
            <a:spLocks noGrp="1"/>
          </p:cNvSpPr>
          <p:nvPr>
            <p:ph type="title"/>
          </p:nvPr>
        </p:nvSpPr>
        <p:spPr>
          <a:xfrm>
            <a:off x="551280" y="-27384"/>
            <a:ext cx="8341200" cy="1442674"/>
          </a:xfrm>
        </p:spPr>
        <p:txBody>
          <a:bodyPr/>
          <a:lstStyle/>
          <a:p>
            <a:r>
              <a:rPr lang="en-US" sz="4400" dirty="0" smtClean="0"/>
              <a:t>All Inclusive </a:t>
            </a:r>
            <a:r>
              <a:rPr lang="en-US" sz="4400" dirty="0" smtClean="0"/>
              <a:t>Hotels: The Business</a:t>
            </a:r>
            <a:endParaRPr lang="en-US" sz="4400" dirty="0"/>
          </a:p>
        </p:txBody>
      </p:sp>
      <p:pic>
        <p:nvPicPr>
          <p:cNvPr id="6" name="Picture 8" descr="http://2.bp.blogspot.com/-pSNCb2MJzQo/T752lVGYalI/AAAAAAAAVo8/i3Gums5Q5f8/s1600/mapas%2Bde%2Bdominicana%2By%2Bhaiti.gif"/>
          <p:cNvPicPr>
            <a:picLocks noChangeAspect="1" noChangeArrowheads="1"/>
          </p:cNvPicPr>
          <p:nvPr/>
        </p:nvPicPr>
        <p:blipFill>
          <a:blip r:embed="rId4" cstate="print"/>
          <a:srcRect/>
          <a:stretch>
            <a:fillRect/>
          </a:stretch>
        </p:blipFill>
        <p:spPr bwMode="auto">
          <a:xfrm>
            <a:off x="2627784" y="3495004"/>
            <a:ext cx="2067562" cy="870100"/>
          </a:xfrm>
          <a:prstGeom prst="rect">
            <a:avLst/>
          </a:prstGeom>
          <a:noFill/>
        </p:spPr>
      </p:pic>
      <p:cxnSp>
        <p:nvCxnSpPr>
          <p:cNvPr id="20" name="Curved Connector 19"/>
          <p:cNvCxnSpPr/>
          <p:nvPr/>
        </p:nvCxnSpPr>
        <p:spPr>
          <a:xfrm rot="10800000" flipV="1">
            <a:off x="2123728" y="3933056"/>
            <a:ext cx="1872208" cy="576064"/>
          </a:xfrm>
          <a:prstGeom prst="curvedConnector3">
            <a:avLst>
              <a:gd name="adj1" fmla="val -6859"/>
            </a:avLst>
          </a:prstGeom>
          <a:ln>
            <a:tailEnd type="arrow"/>
          </a:ln>
        </p:spPr>
        <p:style>
          <a:lnRef idx="3">
            <a:schemeClr val="accent5"/>
          </a:lnRef>
          <a:fillRef idx="0">
            <a:schemeClr val="accent5"/>
          </a:fillRef>
          <a:effectRef idx="2">
            <a:schemeClr val="accent5"/>
          </a:effectRef>
          <a:fontRef idx="minor">
            <a:schemeClr val="tx1"/>
          </a:fontRef>
        </p:style>
      </p:cxnSp>
      <p:pic>
        <p:nvPicPr>
          <p:cNvPr id="12"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6588224" y="2348880"/>
            <a:ext cx="432048" cy="605825"/>
          </a:xfrm>
          <a:prstGeom prst="rect">
            <a:avLst/>
          </a:prstGeom>
          <a:noFill/>
        </p:spPr>
      </p:pic>
      <p:pic>
        <p:nvPicPr>
          <p:cNvPr id="13"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2483768" y="5157192"/>
            <a:ext cx="432048" cy="605825"/>
          </a:xfrm>
          <a:prstGeom prst="rect">
            <a:avLst/>
          </a:prstGeom>
          <a:noFill/>
        </p:spPr>
      </p:pic>
      <p:pic>
        <p:nvPicPr>
          <p:cNvPr id="14"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5436096" y="2564904"/>
            <a:ext cx="432048" cy="605825"/>
          </a:xfrm>
          <a:prstGeom prst="rect">
            <a:avLst/>
          </a:prstGeom>
          <a:noFill/>
        </p:spPr>
      </p:pic>
      <p:pic>
        <p:nvPicPr>
          <p:cNvPr id="15"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7308304" y="3140968"/>
            <a:ext cx="432048" cy="605825"/>
          </a:xfrm>
          <a:prstGeom prst="rect">
            <a:avLst/>
          </a:prstGeom>
          <a:noFill/>
        </p:spPr>
      </p:pic>
      <p:pic>
        <p:nvPicPr>
          <p:cNvPr id="16"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8172400" y="4869160"/>
            <a:ext cx="432048" cy="605825"/>
          </a:xfrm>
          <a:prstGeom prst="rect">
            <a:avLst/>
          </a:prstGeom>
          <a:noFill/>
        </p:spPr>
      </p:pic>
      <p:pic>
        <p:nvPicPr>
          <p:cNvPr id="17" name="Picture 6" descr="http://i.istockimg.com/file_thumbview_approve/1971879/2/stock-illustration-1971879-tourist.jpg"/>
          <p:cNvPicPr>
            <a:picLocks noChangeAspect="1" noChangeArrowheads="1"/>
          </p:cNvPicPr>
          <p:nvPr/>
        </p:nvPicPr>
        <p:blipFill>
          <a:blip r:embed="rId5" cstate="print"/>
          <a:srcRect/>
          <a:stretch>
            <a:fillRect/>
          </a:stretch>
        </p:blipFill>
        <p:spPr bwMode="auto">
          <a:xfrm>
            <a:off x="1763688" y="2636912"/>
            <a:ext cx="432048" cy="6058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5058"/>
                                        </p:tgtEl>
                                        <p:attrNameLst>
                                          <p:attrName>style.visibility</p:attrName>
                                        </p:attrNameLst>
                                      </p:cBhvr>
                                      <p:to>
                                        <p:strVal val="visible"/>
                                      </p:to>
                                    </p:set>
                                    <p:animEffect transition="in" filter="blinds(horizontal)">
                                      <p:cBhvr>
                                        <p:cTn id="14" dur="500"/>
                                        <p:tgtEl>
                                          <p:spTgt spid="4505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8640"/>
            <a:ext cx="8041440" cy="1442674"/>
          </a:xfrm>
        </p:spPr>
        <p:txBody>
          <a:bodyPr/>
          <a:lstStyle/>
          <a:p>
            <a:r>
              <a:rPr lang="en-US" dirty="0" smtClean="0"/>
              <a:t>Legal Framework</a:t>
            </a:r>
            <a:endParaRPr lang="en-US" dirty="0"/>
          </a:p>
        </p:txBody>
      </p:sp>
      <p:sp>
        <p:nvSpPr>
          <p:cNvPr id="4" name="Text Placeholder 3"/>
          <p:cNvSpPr>
            <a:spLocks noGrp="1"/>
          </p:cNvSpPr>
          <p:nvPr>
            <p:ph type="body" idx="1"/>
          </p:nvPr>
        </p:nvSpPr>
        <p:spPr>
          <a:xfrm>
            <a:off x="457200" y="3437310"/>
            <a:ext cx="4040188" cy="639762"/>
          </a:xfrm>
        </p:spPr>
        <p:style>
          <a:lnRef idx="1">
            <a:schemeClr val="accent3"/>
          </a:lnRef>
          <a:fillRef idx="3">
            <a:schemeClr val="accent3"/>
          </a:fillRef>
          <a:effectRef idx="2">
            <a:schemeClr val="accent3"/>
          </a:effectRef>
          <a:fontRef idx="minor">
            <a:schemeClr val="lt1"/>
          </a:fontRef>
        </p:style>
        <p:txBody>
          <a:bodyPr/>
          <a:lstStyle/>
          <a:p>
            <a:r>
              <a:rPr lang="es-DO" dirty="0" smtClean="0"/>
              <a:t>2006</a:t>
            </a:r>
            <a:endParaRPr lang="es-DO" dirty="0"/>
          </a:p>
        </p:txBody>
      </p:sp>
      <p:sp>
        <p:nvSpPr>
          <p:cNvPr id="6" name="Text Placeholder 5"/>
          <p:cNvSpPr>
            <a:spLocks noGrp="1"/>
          </p:cNvSpPr>
          <p:nvPr>
            <p:ph type="body" sz="quarter" idx="3"/>
          </p:nvPr>
        </p:nvSpPr>
        <p:spPr>
          <a:xfrm>
            <a:off x="4645025" y="1574254"/>
            <a:ext cx="4041775" cy="639762"/>
          </a:xfrm>
        </p:spPr>
        <p:style>
          <a:lnRef idx="1">
            <a:schemeClr val="accent3"/>
          </a:lnRef>
          <a:fillRef idx="3">
            <a:schemeClr val="accent3"/>
          </a:fillRef>
          <a:effectRef idx="2">
            <a:schemeClr val="accent3"/>
          </a:effectRef>
          <a:fontRef idx="minor">
            <a:schemeClr val="lt1"/>
          </a:fontRef>
        </p:style>
        <p:txBody>
          <a:bodyPr/>
          <a:lstStyle/>
          <a:p>
            <a:r>
              <a:rPr lang="es-DO" dirty="0" smtClean="0"/>
              <a:t>2012</a:t>
            </a:r>
            <a:endParaRPr lang="es-DO" dirty="0"/>
          </a:p>
        </p:txBody>
      </p:sp>
      <p:sp>
        <p:nvSpPr>
          <p:cNvPr id="5" name="Content Placeholder 4"/>
          <p:cNvSpPr>
            <a:spLocks noGrp="1"/>
          </p:cNvSpPr>
          <p:nvPr>
            <p:ph sz="quarter" idx="13"/>
          </p:nvPr>
        </p:nvSpPr>
        <p:spPr>
          <a:xfrm>
            <a:off x="457200" y="4077072"/>
            <a:ext cx="4040188" cy="2232248"/>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t>Faculty of the Tax Administration</a:t>
            </a:r>
          </a:p>
          <a:p>
            <a:r>
              <a:rPr lang="en-US" dirty="0" smtClean="0"/>
              <a:t>APA’s</a:t>
            </a:r>
          </a:p>
          <a:p>
            <a:r>
              <a:rPr lang="en-US" dirty="0" smtClean="0"/>
              <a:t>Interest  </a:t>
            </a:r>
            <a:r>
              <a:rPr lang="en-US" dirty="0" err="1" smtClean="0"/>
              <a:t>payed</a:t>
            </a:r>
            <a:r>
              <a:rPr lang="en-US" dirty="0" smtClean="0"/>
              <a:t> and cost distributed between related parties</a:t>
            </a:r>
          </a:p>
          <a:p>
            <a:endParaRPr lang="en-US" dirty="0"/>
          </a:p>
        </p:txBody>
      </p:sp>
      <p:sp>
        <p:nvSpPr>
          <p:cNvPr id="7" name="Content Placeholder 6"/>
          <p:cNvSpPr>
            <a:spLocks noGrp="1"/>
          </p:cNvSpPr>
          <p:nvPr>
            <p:ph sz="quarter" idx="14"/>
          </p:nvPr>
        </p:nvSpPr>
        <p:spPr>
          <a:xfrm>
            <a:off x="4645025" y="2214016"/>
            <a:ext cx="4041775" cy="4095304"/>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t>Related Party definition </a:t>
            </a:r>
          </a:p>
          <a:p>
            <a:r>
              <a:rPr lang="en-US" dirty="0" smtClean="0"/>
              <a:t>Comparability Analysis Criteria</a:t>
            </a:r>
          </a:p>
          <a:p>
            <a:r>
              <a:rPr lang="en-US" dirty="0" smtClean="0"/>
              <a:t>Methods</a:t>
            </a:r>
          </a:p>
          <a:p>
            <a:r>
              <a:rPr lang="en-US" dirty="0" smtClean="0"/>
              <a:t>Adjustment to comparable </a:t>
            </a:r>
            <a:r>
              <a:rPr lang="en-US" dirty="0" smtClean="0"/>
              <a:t>transaction</a:t>
            </a:r>
          </a:p>
          <a:p>
            <a:r>
              <a:rPr lang="en-US" dirty="0" smtClean="0"/>
              <a:t>APA</a:t>
            </a:r>
          </a:p>
          <a:p>
            <a:r>
              <a:rPr lang="en-US" dirty="0" smtClean="0"/>
              <a:t>Safe </a:t>
            </a:r>
            <a:r>
              <a:rPr lang="en-US" dirty="0" err="1" smtClean="0"/>
              <a:t>Harbours</a:t>
            </a:r>
            <a:endParaRPr lang="en-US" dirty="0" smtClean="0"/>
          </a:p>
          <a:p>
            <a:r>
              <a:rPr lang="en-US" dirty="0" smtClean="0"/>
              <a:t>Documentation </a:t>
            </a:r>
          </a:p>
          <a:p>
            <a:r>
              <a:rPr lang="en-US" dirty="0" smtClean="0"/>
              <a:t>Others</a:t>
            </a:r>
          </a:p>
          <a:p>
            <a:endParaRPr lang="en-US" dirty="0" smtClean="0"/>
          </a:p>
          <a:p>
            <a:endParaRPr lang="en-US" dirty="0"/>
          </a:p>
        </p:txBody>
      </p:sp>
      <p:grpSp>
        <p:nvGrpSpPr>
          <p:cNvPr id="3" name="Group 9"/>
          <p:cNvGrpSpPr/>
          <p:nvPr/>
        </p:nvGrpSpPr>
        <p:grpSpPr>
          <a:xfrm>
            <a:off x="467544" y="1565102"/>
            <a:ext cx="4040188" cy="1677863"/>
            <a:chOff x="467544" y="1565102"/>
            <a:chExt cx="4040188" cy="1677863"/>
          </a:xfrm>
        </p:grpSpPr>
        <p:sp>
          <p:nvSpPr>
            <p:cNvPr id="8" name="Text Placeholder 3"/>
            <p:cNvSpPr txBox="1">
              <a:spLocks/>
            </p:cNvSpPr>
            <p:nvPr/>
          </p:nvSpPr>
          <p:spPr>
            <a:xfrm>
              <a:off x="467544" y="1565102"/>
              <a:ext cx="4040188" cy="63976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DO"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1992</a:t>
              </a:r>
            </a:p>
          </p:txBody>
        </p:sp>
        <p:sp>
          <p:nvSpPr>
            <p:cNvPr id="9" name="Content Placeholder 4"/>
            <p:cNvSpPr txBox="1">
              <a:spLocks/>
            </p:cNvSpPr>
            <p:nvPr/>
          </p:nvSpPr>
          <p:spPr>
            <a:xfrm>
              <a:off x="467544" y="2204864"/>
              <a:ext cx="4040188" cy="103810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smtClean="0">
                  <a:ln>
                    <a:noFill/>
                  </a:ln>
                  <a:solidFill>
                    <a:schemeClr val="tx1"/>
                  </a:solidFill>
                  <a:effectLst/>
                  <a:uLnTx/>
                  <a:uFillTx/>
                  <a:latin typeface="+mn-lt"/>
                  <a:ea typeface="+mn-ea"/>
                  <a:cs typeface="+mn-cs"/>
                </a:rPr>
                <a:t>Arm’s Length Principle</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linds(horizont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blinds(horizontal)">
                                      <p:cBhvr>
                                        <p:cTn id="20" dur="500"/>
                                        <p:tgtEl>
                                          <p:spTgt spid="5">
                                            <p:bg/>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500"/>
                                        <p:tgtEl>
                                          <p:spTgt spid="5">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linds(horizontal)">
                                      <p:cBhvr>
                                        <p:cTn id="26" dur="500"/>
                                        <p:tgtEl>
                                          <p:spTgt spid="5">
                                            <p:txEl>
                                              <p:pRg st="1" end="1"/>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linds(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bg/>
                                          </p:spTgt>
                                        </p:tgtEl>
                                        <p:attrNameLst>
                                          <p:attrName>style.visibility</p:attrName>
                                        </p:attrNameLst>
                                      </p:cBhvr>
                                      <p:to>
                                        <p:strVal val="visible"/>
                                      </p:to>
                                    </p:set>
                                    <p:animEffect transition="in" filter="blinds(horizontal)">
                                      <p:cBhvr>
                                        <p:cTn id="34" dur="500"/>
                                        <p:tgtEl>
                                          <p:spTgt spid="6">
                                            <p:bg/>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linds(horizontal)">
                                      <p:cBhvr>
                                        <p:cTn id="39" dur="500"/>
                                        <p:tgtEl>
                                          <p:spTgt spid="6">
                                            <p:txEl>
                                              <p:pRg st="0" end="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linds(horizontal)">
                                      <p:cBhvr>
                                        <p:cTn id="42" dur="500"/>
                                        <p:tgtEl>
                                          <p:spTgt spid="7">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blinds(horizontal)">
                                      <p:cBhvr>
                                        <p:cTn id="48" dur="500"/>
                                        <p:tgtEl>
                                          <p:spTgt spid="7">
                                            <p:txEl>
                                              <p:pRg st="1" end="1"/>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blinds(horizontal)">
                                      <p:cBhvr>
                                        <p:cTn id="51" dur="500"/>
                                        <p:tgtEl>
                                          <p:spTgt spid="7">
                                            <p:txEl>
                                              <p:pRg st="2" end="2"/>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blinds(horizontal)">
                                      <p:cBhvr>
                                        <p:cTn id="54" dur="500"/>
                                        <p:tgtEl>
                                          <p:spTgt spid="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blinds(horizontal)">
                                      <p:cBhvr>
                                        <p:cTn id="59" dur="500"/>
                                        <p:tgtEl>
                                          <p:spTgt spid="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Effect transition="in" filter="blinds(horizontal)">
                                      <p:cBhvr>
                                        <p:cTn id="64" dur="500"/>
                                        <p:tgtEl>
                                          <p:spTgt spid="7">
                                            <p:txEl>
                                              <p:pRg st="5" end="5"/>
                                            </p:txEl>
                                          </p:spTgt>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blinds(horizontal)">
                                      <p:cBhvr>
                                        <p:cTn id="67" dur="500"/>
                                        <p:tgtEl>
                                          <p:spTgt spid="7">
                                            <p:txEl>
                                              <p:pRg st="6" end="6"/>
                                            </p:txEl>
                                          </p:spTgt>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blinds(horizontal)">
                                      <p:cBhvr>
                                        <p:cTn id="7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5" grpId="0" build="p" animBg="1"/>
      <p:bldP spid="7"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922</TotalTime>
  <Words>781</Words>
  <Application>Microsoft Office PowerPoint</Application>
  <PresentationFormat>On-screen Show (4:3)</PresentationFormat>
  <Paragraphs>133</Paragraphs>
  <Slides>18</Slides>
  <Notes>9</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Practice and legislation on Transfer Pricing in Dominican Republic </vt:lpstr>
      <vt:lpstr>Outline</vt:lpstr>
      <vt:lpstr>Source of Capital MNEs </vt:lpstr>
      <vt:lpstr>Sector Audits</vt:lpstr>
      <vt:lpstr>Tourism Industry Facts</vt:lpstr>
      <vt:lpstr>Tourism Industry Facts</vt:lpstr>
      <vt:lpstr>All Inclusive Hotels Facts</vt:lpstr>
      <vt:lpstr>All Inclusive Hotels: The Business</vt:lpstr>
      <vt:lpstr>Legal Framework</vt:lpstr>
      <vt:lpstr>Legal Framework</vt:lpstr>
      <vt:lpstr>Legal Framework</vt:lpstr>
      <vt:lpstr>Sector Audit Strategy</vt:lpstr>
      <vt:lpstr>Sector Audit Strategy</vt:lpstr>
      <vt:lpstr>Sector Audit Strategy</vt:lpstr>
      <vt:lpstr>Sector Audit Strategy</vt:lpstr>
      <vt:lpstr>Sector Audits Strategy</vt:lpstr>
      <vt:lpstr>Future of TP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and legislation of TP</dc:title>
  <dc:creator>WandaMMontero</dc:creator>
  <cp:lastModifiedBy>WandaMMontero</cp:lastModifiedBy>
  <cp:revision>30</cp:revision>
  <dcterms:created xsi:type="dcterms:W3CDTF">2012-06-13T04:32:19Z</dcterms:created>
  <dcterms:modified xsi:type="dcterms:W3CDTF">2012-11-15T04:18:31Z</dcterms:modified>
</cp:coreProperties>
</file>